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66" r:id="rId2"/>
    <p:sldId id="267" r:id="rId3"/>
    <p:sldId id="385" r:id="rId4"/>
    <p:sldId id="363" r:id="rId5"/>
    <p:sldId id="398" r:id="rId6"/>
    <p:sldId id="409" r:id="rId7"/>
    <p:sldId id="419" r:id="rId8"/>
    <p:sldId id="274" r:id="rId9"/>
    <p:sldId id="410" r:id="rId10"/>
    <p:sldId id="412" r:id="rId11"/>
    <p:sldId id="413" r:id="rId12"/>
    <p:sldId id="278" r:id="rId13"/>
    <p:sldId id="325" r:id="rId14"/>
    <p:sldId id="327" r:id="rId15"/>
    <p:sldId id="326" r:id="rId16"/>
    <p:sldId id="344" r:id="rId17"/>
    <p:sldId id="375" r:id="rId18"/>
    <p:sldId id="328" r:id="rId19"/>
    <p:sldId id="329" r:id="rId20"/>
    <p:sldId id="330" r:id="rId21"/>
    <p:sldId id="281" r:id="rId22"/>
    <p:sldId id="332" r:id="rId23"/>
    <p:sldId id="333" r:id="rId24"/>
    <p:sldId id="297" r:id="rId25"/>
    <p:sldId id="259" r:id="rId26"/>
    <p:sldId id="282" r:id="rId27"/>
    <p:sldId id="414" r:id="rId28"/>
    <p:sldId id="293" r:id="rId29"/>
    <p:sldId id="264" r:id="rId30"/>
    <p:sldId id="284" r:id="rId31"/>
    <p:sldId id="343" r:id="rId32"/>
    <p:sldId id="337" r:id="rId33"/>
    <p:sldId id="342" r:id="rId34"/>
    <p:sldId id="341" r:id="rId35"/>
    <p:sldId id="345" r:id="rId36"/>
    <p:sldId id="418" r:id="rId37"/>
  </p:sldIdLst>
  <p:sldSz cx="9144000" cy="6858000" type="screen4x3"/>
  <p:notesSz cx="9296400" cy="688181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Engels" initials="SE" lastIdx="1" clrIdx="0">
    <p:extLst>
      <p:ext uri="{19B8F6BF-5375-455C-9EA6-DF929625EA0E}">
        <p15:presenceInfo xmlns:p15="http://schemas.microsoft.com/office/powerpoint/2012/main" userId="82a153dd17980c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EDB1"/>
    <a:srgbClr val="5E0902"/>
    <a:srgbClr val="0099FF"/>
    <a:srgbClr val="009999"/>
    <a:srgbClr val="6699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748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t" anchorCtr="0" compatLnSpc="1">
            <a:prstTxWarp prst="textNoShape">
              <a:avLst/>
            </a:prstTxWarp>
          </a:bodyPr>
          <a:lstStyle>
            <a:lvl1pPr defTabSz="902303">
              <a:defRPr sz="1200"/>
            </a:lvl1pPr>
          </a:lstStyle>
          <a:p>
            <a:endParaRPr lang="en-CA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655" y="0"/>
            <a:ext cx="4028747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t" anchorCtr="0" compatLnSpc="1">
            <a:prstTxWarp prst="textNoShape">
              <a:avLst/>
            </a:prstTxWarp>
          </a:bodyPr>
          <a:lstStyle>
            <a:lvl1pPr algn="r" defTabSz="902303">
              <a:defRPr sz="1200"/>
            </a:lvl1pPr>
          </a:lstStyle>
          <a:p>
            <a:endParaRPr lang="en-CA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8321"/>
            <a:ext cx="4028748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b" anchorCtr="0" compatLnSpc="1">
            <a:prstTxWarp prst="textNoShape">
              <a:avLst/>
            </a:prstTxWarp>
          </a:bodyPr>
          <a:lstStyle>
            <a:lvl1pPr defTabSz="902303">
              <a:defRPr sz="1200"/>
            </a:lvl1pPr>
          </a:lstStyle>
          <a:p>
            <a:endParaRPr lang="en-CA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655" y="6538321"/>
            <a:ext cx="4028747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b" anchorCtr="0" compatLnSpc="1">
            <a:prstTxWarp prst="textNoShape">
              <a:avLst/>
            </a:prstTxWarp>
          </a:bodyPr>
          <a:lstStyle>
            <a:lvl1pPr algn="r" defTabSz="902303">
              <a:defRPr sz="1200"/>
            </a:lvl1pPr>
          </a:lstStyle>
          <a:p>
            <a:fld id="{E9E8AA02-C092-42DE-9897-B01D9C9329A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55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748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t" anchorCtr="0" compatLnSpc="1">
            <a:prstTxWarp prst="textNoShape">
              <a:avLst/>
            </a:prstTxWarp>
          </a:bodyPr>
          <a:lstStyle>
            <a:lvl1pPr defTabSz="902303">
              <a:defRPr sz="1200"/>
            </a:lvl1pPr>
          </a:lstStyle>
          <a:p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655" y="0"/>
            <a:ext cx="4028747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t" anchorCtr="0" compatLnSpc="1">
            <a:prstTxWarp prst="textNoShape">
              <a:avLst/>
            </a:prstTxWarp>
          </a:bodyPr>
          <a:lstStyle>
            <a:lvl1pPr algn="r" defTabSz="902303">
              <a:defRPr sz="1200"/>
            </a:lvl1pPr>
          </a:lstStyle>
          <a:p>
            <a:endParaRPr lang="en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8938" y="517525"/>
            <a:ext cx="3440112" cy="257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906" y="3269162"/>
            <a:ext cx="6818589" cy="30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38321"/>
            <a:ext cx="4028748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b" anchorCtr="0" compatLnSpc="1">
            <a:prstTxWarp prst="textNoShape">
              <a:avLst/>
            </a:prstTxWarp>
          </a:bodyPr>
          <a:lstStyle>
            <a:lvl1pPr defTabSz="902303">
              <a:defRPr sz="1200"/>
            </a:lvl1pPr>
          </a:lstStyle>
          <a:p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655" y="6538321"/>
            <a:ext cx="4028747" cy="3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14" tIns="45107" rIns="90214" bIns="45107" numCol="1" anchor="b" anchorCtr="0" compatLnSpc="1">
            <a:prstTxWarp prst="textNoShape">
              <a:avLst/>
            </a:prstTxWarp>
          </a:bodyPr>
          <a:lstStyle>
            <a:lvl1pPr algn="r" defTabSz="902303">
              <a:defRPr sz="1200"/>
            </a:lvl1pPr>
          </a:lstStyle>
          <a:p>
            <a:fld id="{C3AD6266-FFED-484B-90A5-6D2D86DE57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537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plusjakartasans"/>
              </a:rPr>
              <a:t>Photo by Alena Darmel: https://www.pexels.com/photo/woman-in-sleeveless-shirt-playing-computer-game-7862595/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78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Written text of commentary is available here: https://theportalwiki.com/wiki/Portal_developer_commentary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00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Screenshot by Steve Coyne (Inside, </a:t>
            </a:r>
            <a:r>
              <a:rPr lang="en-CA" dirty="0" err="1"/>
              <a:t>Playdead</a:t>
            </a:r>
            <a:r>
              <a:rPr lang="en-CA" dirty="0"/>
              <a:t>), used under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07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C74C1-9D4E-44FB-98F1-67C4F63650D6}" type="slidenum">
              <a:rPr lang="en-CA"/>
              <a:pPr/>
              <a:t>25</a:t>
            </a:fld>
            <a:endParaRPr lang="en-CA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C74C1-9D4E-44FB-98F1-67C4F63650D6}" type="slidenum">
              <a:rPr lang="en-CA"/>
              <a:pPr/>
              <a:t>26</a:t>
            </a:fld>
            <a:endParaRPr lang="en-CA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D7B85-D95E-4945-986B-46E8F1985850}" type="slidenum">
              <a:rPr lang="en-CA"/>
              <a:pPr/>
              <a:t>29</a:t>
            </a:fld>
            <a:endParaRPr lang="en-CA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https://en.wikipedia.org/wiki/Dance_Dance_Revolution#/media/File:Dance_Dance_Revolution_gameplay.gif</a:t>
            </a:r>
          </a:p>
        </p:txBody>
      </p:sp>
    </p:spTree>
    <p:extLst>
      <p:ext uri="{BB962C8B-B14F-4D97-AF65-F5344CB8AC3E}">
        <p14:creationId xmlns:p14="http://schemas.microsoft.com/office/powerpoint/2010/main" val="90073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D7B85-D95E-4945-986B-46E8F1985850}" type="slidenum">
              <a:rPr lang="en-CA"/>
              <a:pPr/>
              <a:t>30</a:t>
            </a:fld>
            <a:endParaRPr lang="en-CA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https://en.wikipedia.org/wiki/Dance_Dance_Revolution#/media/File:Dance_Dance_Revolution_Extreme_arcade_machine_left_side_stage.png</a:t>
            </a:r>
          </a:p>
        </p:txBody>
      </p:sp>
    </p:spTree>
    <p:extLst>
      <p:ext uri="{BB962C8B-B14F-4D97-AF65-F5344CB8AC3E}">
        <p14:creationId xmlns:p14="http://schemas.microsoft.com/office/powerpoint/2010/main" val="172554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https://en.wikipedia.org/wiki/Capilano_Suspension_Bridge#/media/File:Capilano_Suspension_Bridge,_Vancouver,_Canada_(July_2016)_1.jpg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894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99F38-A254-466E-A015-0A87EF73EB81}" type="slidenum">
              <a:rPr lang="en-CA"/>
              <a:pPr/>
              <a:t>32</a:t>
            </a:fld>
            <a:endParaRPr lang="en-CA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8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Tanner Johnson: https://www.pexels.com/photo/two-gray-mice-inside-brown-house-53813/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84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Eduardo López: https://www.pexels.com/photo/black-man-drools-16618350/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1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Screenshot by Steve Coyne (Walking Dead, Telltale Games), used under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10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Screenshot by Steve Coyne (Walking Dead, Telltale Games), under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33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Screenshot by Steve Engels (Walking Dead, Telltale Games), used under fair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7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Pixabay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https://www.pexels.com/photo/person-climbing-on-mountain-461593/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89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CE86D-0CDD-4021-BE83-96F008A99EEC}" type="slidenum">
              <a:rPr lang="en-CA"/>
              <a:pPr/>
              <a:t>14</a:t>
            </a:fld>
            <a:endParaRPr lang="en-CA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10A8B-453C-41DC-B750-E9CD40F5B2EF}" type="slidenum">
              <a:rPr lang="en-CA"/>
              <a:pPr/>
              <a:t>15</a:t>
            </a:fld>
            <a:endParaRPr lang="en-CA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CE86D-0CDD-4021-BE83-96F008A99EEC}" type="slidenum">
              <a:rPr lang="en-CA"/>
              <a:pPr/>
              <a:t>18</a:t>
            </a:fld>
            <a:endParaRPr lang="en-CA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https://en.wikipedia.org/wiki/Tower_defense#/media/File:Defenders_of_Ardania_2.jpeg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6266-FFED-484B-90A5-6D2D86DE5761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00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C532CC0E-2DD7-411D-B27E-825DD556D188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649E35DD-1996-4C48-AD60-AB40353E89C6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5ED82E6C-D72B-434A-9955-0A360087AE90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111933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  <a:extLst/>
          </a:lstStyle>
          <a:p>
            <a:r>
              <a:rPr lang="en-CA"/>
              <a:t>CSC404: Video Game Design  © Steve Engels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416675"/>
            <a:ext cx="1471464" cy="365125"/>
          </a:xfrm>
        </p:spPr>
        <p:txBody>
          <a:bodyPr/>
          <a:lstStyle/>
          <a:p>
            <a:r>
              <a:rPr lang="en-US"/>
              <a:t> Slide </a:t>
            </a:r>
            <a:fld id="{D1392A1E-CC1F-45BF-94A8-CCEA15F620DA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03574BF7-538B-4913-B9D6-93D0079DFE68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1EC83F6C-EFCF-4E0A-B2B6-F5B811EF6542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B9859117-E51C-4380-BE2A-D4FED72B95B8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5D311365-A160-49FE-A76B-17AC0EFC863C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58E7A88C-362A-44D8-BB31-9C65B8BCD149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Slide </a:t>
            </a:r>
            <a:fld id="{4900B206-6979-4DB4-A2DF-688C944F1762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CA"/>
              <a:t>CSC404: Video Game Design  © Steve Engels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r>
              <a:rPr lang="en-US"/>
              <a:t> Slide </a:t>
            </a:r>
            <a:fld id="{83E8A87B-3E6D-40E9-B342-B301D567EE7F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CA"/>
              <a:t>CSC404: Video Game Design  © Steve Engels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 Slide </a:t>
            </a:r>
            <a:fld id="{C2DF9B30-512E-48F8-A193-330203307B2E}" type="slidenum">
              <a:rPr lang="en-CA" smtClean="0"/>
              <a:pPr/>
              <a:t>‹#›</a:t>
            </a:fld>
            <a:r>
              <a:rPr lang="en-US"/>
              <a:t> of 10</a:t>
            </a:r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22619" y="2276872"/>
            <a:ext cx="7772400" cy="1471048"/>
          </a:xfrm>
        </p:spPr>
        <p:txBody>
          <a:bodyPr/>
          <a:lstStyle/>
          <a:p>
            <a:r>
              <a:rPr lang="en-US" sz="7200" cap="none" err="1"/>
              <a:t>Ludology</a:t>
            </a:r>
            <a:endParaRPr lang="en-CA" sz="7200" cap="none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33328D3-FA43-4254-B09B-F53CB3CDC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1008"/>
            <a:ext cx="7772400" cy="842392"/>
          </a:xfrm>
        </p:spPr>
        <p:txBody>
          <a:bodyPr>
            <a:normAutofit/>
          </a:bodyPr>
          <a:lstStyle/>
          <a:p>
            <a:r>
              <a:rPr lang="en-CA" sz="2800"/>
              <a:t>The Psychology of Fun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243FE-D03B-018B-8684-C901E3BC1EC0}"/>
              </a:ext>
            </a:extLst>
          </p:cNvPr>
          <p:cNvSpPr txBox="1"/>
          <p:nvPr/>
        </p:nvSpPr>
        <p:spPr>
          <a:xfrm>
            <a:off x="665921" y="6227646"/>
            <a:ext cx="7140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Licensed by the University of Toronto Embedded Ethics Education Initiative and Steve Engels under the Attribution-</a:t>
            </a:r>
            <a:r>
              <a:rPr lang="en-C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NonCommercial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C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ShareAlike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International license.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7B5B9-EF90-40DA-930A-C5D40FCE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can the player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ED3771-CB15-458C-9825-ECB62BCDD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79813"/>
            <a:ext cx="7901609" cy="4816625"/>
          </a:xfrm>
        </p:spPr>
        <p:txBody>
          <a:bodyPr>
            <a:normAutofit fontScale="92500"/>
          </a:bodyPr>
          <a:lstStyle/>
          <a:p>
            <a:r>
              <a:rPr lang="en-CA" dirty="0"/>
              <a:t>In addition to communicating the objectives for the player, you also need to communicate the actions the player can take, when they take them.</a:t>
            </a:r>
          </a:p>
          <a:p>
            <a:pPr lvl="1"/>
            <a:r>
              <a:rPr lang="en-CA" dirty="0"/>
              <a:t>Avoid pages of instructions when you start the game.</a:t>
            </a:r>
          </a:p>
          <a:p>
            <a:r>
              <a:rPr lang="en-CA" dirty="0">
                <a:solidFill>
                  <a:srgbClr val="FFFF00"/>
                </a:solidFill>
              </a:rPr>
              <a:t>Revisit UI/UX principles.</a:t>
            </a:r>
          </a:p>
          <a:p>
            <a:pPr lvl="1"/>
            <a:r>
              <a:rPr lang="en-CA" dirty="0"/>
              <a:t>Tutorial levels with gateways				 tasks for main UI actions.</a:t>
            </a:r>
          </a:p>
          <a:p>
            <a:pPr lvl="1"/>
            <a:r>
              <a:rPr lang="en-CA" dirty="0"/>
              <a:t>Arrows, highlight interactable				 objects, show action options.</a:t>
            </a:r>
          </a:p>
          <a:p>
            <a:pPr lvl="1"/>
            <a:r>
              <a:rPr lang="en-CA" dirty="0"/>
              <a:t>Create &amp; highlight path to				 the goal.</a:t>
            </a:r>
          </a:p>
        </p:txBody>
      </p:sp>
    </p:spTree>
    <p:extLst>
      <p:ext uri="{BB962C8B-B14F-4D97-AF65-F5344CB8AC3E}">
        <p14:creationId xmlns:p14="http://schemas.microsoft.com/office/powerpoint/2010/main" val="33842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A793-0E47-4612-BD27-FCDF6A20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Shadow of the Tomb Raider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6EF1-70A2-4D42-A8F0-6047ACA09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1958008"/>
            <a:ext cx="4522304" cy="4098775"/>
          </a:xfrm>
        </p:spPr>
        <p:txBody>
          <a:bodyPr>
            <a:normAutofit fontScale="92500"/>
          </a:bodyPr>
          <a:lstStyle/>
          <a:p>
            <a:r>
              <a:rPr lang="en-CA" dirty="0"/>
              <a:t>In the following clip, Lara Croft is exploring underground caves to find a lost city.</a:t>
            </a:r>
          </a:p>
          <a:p>
            <a:r>
              <a:rPr lang="en-CA" dirty="0"/>
              <a:t>Can you spot what the developers are doing to communicate the actions and the directions that players should take?</a:t>
            </a:r>
          </a:p>
        </p:txBody>
      </p:sp>
      <p:pic>
        <p:nvPicPr>
          <p:cNvPr id="7170" name="Picture 2" descr="Shadow of the Tomb Raider&amp;amp;#39;s worst scares happen underwater - Polygon">
            <a:extLst>
              <a:ext uri="{FF2B5EF4-FFF2-40B4-BE49-F238E27FC236}">
                <a16:creationId xmlns:a16="http://schemas.microsoft.com/office/drawing/2014/main" id="{27171916-31AE-406A-B1ED-6B62BFBD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6" y="1463886"/>
            <a:ext cx="3276471" cy="2184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Four ways Shadow of the Tomb Raider changes Lara&amp;amp;#39;s world | PCGamesN">
            <a:extLst>
              <a:ext uri="{FF2B5EF4-FFF2-40B4-BE49-F238E27FC236}">
                <a16:creationId xmlns:a16="http://schemas.microsoft.com/office/drawing/2014/main" id="{954C9036-926C-4E97-8CEE-163201D5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5" y="4007395"/>
            <a:ext cx="3241685" cy="18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56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&amp; Feedback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Interactive media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ontinuous feedback:</a:t>
            </a:r>
          </a:p>
          <a:p>
            <a:pPr lvl="1"/>
            <a:r>
              <a:rPr lang="en-US" dirty="0"/>
              <a:t>Reinforcing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Indicating progress</a:t>
            </a:r>
          </a:p>
          <a:p>
            <a:pPr lvl="1"/>
            <a:r>
              <a:rPr lang="en-US" dirty="0"/>
              <a:t>Providing stimulation</a:t>
            </a:r>
          </a:p>
          <a:p>
            <a:r>
              <a:rPr lang="en-US" dirty="0"/>
              <a:t>Feedback needs to be visual, auditory, sensory, </a:t>
            </a:r>
            <a:r>
              <a:rPr lang="en-US" dirty="0" err="1"/>
              <a:t>olefactory</a:t>
            </a:r>
            <a:r>
              <a:rPr lang="en-US" dirty="0"/>
              <a:t>, whatever you can manage.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1128192" y="1551443"/>
            <a:ext cx="7344816" cy="129614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Tell the player what they are doing right and wrong. Constantly. </a:t>
            </a:r>
            <a:r>
              <a:rPr lang="en-US" sz="3200"/>
              <a:t>In </a:t>
            </a:r>
            <a:r>
              <a:rPr lang="en-US" sz="3200" dirty="0"/>
              <a:t>multiple ways.</a:t>
            </a:r>
            <a:endParaRPr lang="en-CA" sz="3200" dirty="0"/>
          </a:p>
        </p:txBody>
      </p:sp>
      <p:sp>
        <p:nvSpPr>
          <p:cNvPr id="7" name="Right Brace 6"/>
          <p:cNvSpPr/>
          <p:nvPr/>
        </p:nvSpPr>
        <p:spPr>
          <a:xfrm>
            <a:off x="4699225" y="3717031"/>
            <a:ext cx="278385" cy="1080121"/>
          </a:xfrm>
          <a:prstGeom prst="rightBrace">
            <a:avLst>
              <a:gd name="adj1" fmla="val 35409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4079" y="4005064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latin typeface="+mn-lt"/>
              </a:rPr>
              <a:t>Example</a:t>
            </a:r>
            <a:r>
              <a:rPr lang="en-US">
                <a:latin typeface="+mn-lt"/>
              </a:rPr>
              <a:t>: Boss battles</a:t>
            </a:r>
            <a:endParaRPr lang="en-CA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  <a:endParaRPr lang="en-CA" dirty="0"/>
          </a:p>
        </p:txBody>
      </p:sp>
      <p:pic>
        <p:nvPicPr>
          <p:cNvPr id="5" name="Picture 4" descr="A person climbing a rock&#10;&#10;Description automatically generated">
            <a:extLst>
              <a:ext uri="{FF2B5EF4-FFF2-40B4-BE49-F238E27FC236}">
                <a16:creationId xmlns:a16="http://schemas.microsoft.com/office/drawing/2014/main" id="{9F6FCB14-2B53-7E48-5772-1D68CC06A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4" y="2157984"/>
            <a:ext cx="5702808" cy="38018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7772400" cy="914400"/>
          </a:xfrm>
        </p:spPr>
        <p:txBody>
          <a:bodyPr/>
          <a:lstStyle/>
          <a:p>
            <a:r>
              <a:rPr lang="en-US"/>
              <a:t>Achieving optimal challenge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77384"/>
            <a:ext cx="7772400" cy="47879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Several different types of challenge elements.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Example: enemies and bosses.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“Optimal Flow”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Technique for increasing 				 difficulty level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Helps player acquire and 				 enjoy new skills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Difficulty elements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Reflex skills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Enemies vs bosses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Adaptive AI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Video game clich</a:t>
            </a:r>
            <a:r>
              <a:rPr lang="en-US" sz="2400" dirty="0">
                <a:cs typeface="Tahoma" pitchFamily="34" charset="0"/>
              </a:rPr>
              <a:t>é</a:t>
            </a:r>
            <a:r>
              <a:rPr lang="en-US" sz="2400" dirty="0"/>
              <a:t>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Jumper levels, protecting the weak, locked room, stealth, timed levels, etc.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3104" y="2385496"/>
            <a:ext cx="3816424" cy="266429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flipV="1">
            <a:off x="5935464" y="2818214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V="1">
            <a:off x="5935464" y="4618439"/>
            <a:ext cx="2447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5148064" y="2673751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Difficulty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7951589" y="4631139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Time</a:t>
            </a:r>
          </a:p>
        </p:txBody>
      </p:sp>
      <p:sp>
        <p:nvSpPr>
          <p:cNvPr id="18" name="Freeform 17"/>
          <p:cNvSpPr/>
          <p:nvPr/>
        </p:nvSpPr>
        <p:spPr>
          <a:xfrm>
            <a:off x="5923128" y="3016155"/>
            <a:ext cx="2292824" cy="1596788"/>
          </a:xfrm>
          <a:custGeom>
            <a:avLst/>
            <a:gdLst>
              <a:gd name="connsiteX0" fmla="*/ 0 w 2292824"/>
              <a:gd name="connsiteY0" fmla="*/ 1583141 h 1596788"/>
              <a:gd name="connsiteX1" fmla="*/ 13648 w 2292824"/>
              <a:gd name="connsiteY1" fmla="*/ 1255594 h 1596788"/>
              <a:gd name="connsiteX2" fmla="*/ 1760562 w 2292824"/>
              <a:gd name="connsiteY2" fmla="*/ 0 h 1596788"/>
              <a:gd name="connsiteX3" fmla="*/ 2292824 w 2292824"/>
              <a:gd name="connsiteY3" fmla="*/ 13648 h 1596788"/>
              <a:gd name="connsiteX4" fmla="*/ 2292824 w 2292824"/>
              <a:gd name="connsiteY4" fmla="*/ 232012 h 1596788"/>
              <a:gd name="connsiteX5" fmla="*/ 313899 w 2292824"/>
              <a:gd name="connsiteY5" fmla="*/ 1596788 h 1596788"/>
              <a:gd name="connsiteX6" fmla="*/ 0 w 2292824"/>
              <a:gd name="connsiteY6" fmla="*/ 1583141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824" h="1596788">
                <a:moveTo>
                  <a:pt x="0" y="1583141"/>
                </a:moveTo>
                <a:lnTo>
                  <a:pt x="13648" y="1255594"/>
                </a:lnTo>
                <a:lnTo>
                  <a:pt x="1760562" y="0"/>
                </a:lnTo>
                <a:lnTo>
                  <a:pt x="2292824" y="13648"/>
                </a:lnTo>
                <a:lnTo>
                  <a:pt x="2292824" y="232012"/>
                </a:lnTo>
                <a:lnTo>
                  <a:pt x="313899" y="1596788"/>
                </a:lnTo>
                <a:lnTo>
                  <a:pt x="0" y="1583141"/>
                </a:lnTo>
                <a:close/>
              </a:path>
            </a:pathLst>
          </a:custGeom>
          <a:solidFill>
            <a:srgbClr val="CCEDB1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480" name="Freeform 24"/>
          <p:cNvSpPr>
            <a:spLocks/>
          </p:cNvSpPr>
          <p:nvPr/>
        </p:nvSpPr>
        <p:spPr bwMode="auto">
          <a:xfrm rot="21213829">
            <a:off x="5962452" y="3113489"/>
            <a:ext cx="2349500" cy="1355725"/>
          </a:xfrm>
          <a:custGeom>
            <a:avLst/>
            <a:gdLst/>
            <a:ahLst/>
            <a:cxnLst>
              <a:cxn ang="0">
                <a:pos x="8" y="1172"/>
              </a:cxn>
              <a:cxn ang="0">
                <a:pos x="53" y="945"/>
              </a:cxn>
              <a:cxn ang="0">
                <a:pos x="326" y="945"/>
              </a:cxn>
              <a:cxn ang="0">
                <a:pos x="371" y="718"/>
              </a:cxn>
              <a:cxn ang="0">
                <a:pos x="643" y="718"/>
              </a:cxn>
              <a:cxn ang="0">
                <a:pos x="689" y="491"/>
              </a:cxn>
              <a:cxn ang="0">
                <a:pos x="961" y="491"/>
              </a:cxn>
              <a:cxn ang="0">
                <a:pos x="1006" y="265"/>
              </a:cxn>
              <a:cxn ang="0">
                <a:pos x="1278" y="265"/>
              </a:cxn>
              <a:cxn ang="0">
                <a:pos x="1324" y="38"/>
              </a:cxn>
              <a:cxn ang="0">
                <a:pos x="1596" y="38"/>
              </a:cxn>
            </a:cxnLst>
            <a:rect l="0" t="0" r="r" b="b"/>
            <a:pathLst>
              <a:path w="1596" h="1172">
                <a:moveTo>
                  <a:pt x="8" y="1172"/>
                </a:moveTo>
                <a:cubicBezTo>
                  <a:pt x="4" y="1077"/>
                  <a:pt x="0" y="983"/>
                  <a:pt x="53" y="945"/>
                </a:cubicBezTo>
                <a:cubicBezTo>
                  <a:pt x="106" y="907"/>
                  <a:pt x="273" y="983"/>
                  <a:pt x="326" y="945"/>
                </a:cubicBezTo>
                <a:cubicBezTo>
                  <a:pt x="379" y="907"/>
                  <a:pt x="318" y="756"/>
                  <a:pt x="371" y="718"/>
                </a:cubicBezTo>
                <a:cubicBezTo>
                  <a:pt x="424" y="680"/>
                  <a:pt x="590" y="756"/>
                  <a:pt x="643" y="718"/>
                </a:cubicBezTo>
                <a:cubicBezTo>
                  <a:pt x="696" y="680"/>
                  <a:pt x="636" y="529"/>
                  <a:pt x="689" y="491"/>
                </a:cubicBezTo>
                <a:cubicBezTo>
                  <a:pt x="742" y="453"/>
                  <a:pt x="908" y="529"/>
                  <a:pt x="961" y="491"/>
                </a:cubicBezTo>
                <a:cubicBezTo>
                  <a:pt x="1014" y="453"/>
                  <a:pt x="953" y="303"/>
                  <a:pt x="1006" y="265"/>
                </a:cubicBezTo>
                <a:cubicBezTo>
                  <a:pt x="1059" y="227"/>
                  <a:pt x="1225" y="303"/>
                  <a:pt x="1278" y="265"/>
                </a:cubicBezTo>
                <a:cubicBezTo>
                  <a:pt x="1331" y="227"/>
                  <a:pt x="1271" y="76"/>
                  <a:pt x="1324" y="38"/>
                </a:cubicBezTo>
                <a:cubicBezTo>
                  <a:pt x="1377" y="0"/>
                  <a:pt x="1486" y="19"/>
                  <a:pt x="1596" y="3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940152" y="2996952"/>
            <a:ext cx="2160240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2160" y="2924944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+mn-lt"/>
              </a:rPr>
              <a:t>Frustration</a:t>
            </a:r>
            <a:endParaRPr lang="en-CA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1094" y="403700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+mn-lt"/>
              </a:rPr>
              <a:t>Boredom</a:t>
            </a:r>
            <a:endParaRPr lang="en-CA" sz="200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7480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Challenge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 of games is what turns them from simply interactive to addictive.</a:t>
            </a:r>
          </a:p>
          <a:p>
            <a:pPr lvl="1"/>
            <a:r>
              <a:rPr lang="en-US" dirty="0"/>
              <a:t>Video game addicts exhibit many of the same signs as people with gambling addiction.</a:t>
            </a:r>
          </a:p>
          <a:p>
            <a:pPr lvl="1"/>
            <a:r>
              <a:rPr lang="en-US" dirty="0"/>
              <a:t>Combination of challenge 				 and rewards.</a:t>
            </a:r>
          </a:p>
          <a:p>
            <a:pPr lvl="1"/>
            <a:r>
              <a:rPr lang="en-US" dirty="0"/>
              <a:t>Consider using psychology				 theory to enhance the			 engagement/addiction				 level of your game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E20D5-488A-F87C-8F1C-24B3CBE77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6338-669B-98DC-B26D-688A1A17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Psychology Examples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C701-EBF5-67D4-C0E3-CEAE8818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4572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Cognitive Dissonance</a:t>
            </a:r>
          </a:p>
          <a:p>
            <a:pPr lvl="1"/>
            <a:r>
              <a:rPr lang="en-US"/>
              <a:t>People alter their belief system to fit with their actions or other conflicting beliefs.</a:t>
            </a:r>
          </a:p>
          <a:p>
            <a:pPr lvl="1"/>
            <a:r>
              <a:rPr lang="en-CA" err="1"/>
              <a:t>Festinger</a:t>
            </a:r>
            <a:r>
              <a:rPr lang="en-CA"/>
              <a:t> and </a:t>
            </a:r>
            <a:r>
              <a:rPr lang="en-CA" err="1"/>
              <a:t>Carlsmith</a:t>
            </a:r>
            <a:r>
              <a:rPr lang="en-CA"/>
              <a:t>: Subjects were instructed to perform a task, where some were paid and some weren’t.</a:t>
            </a:r>
          </a:p>
          <a:p>
            <a:pPr lvl="2"/>
            <a:r>
              <a:rPr lang="en-US"/>
              <a:t>Unpaid subjects					 attributed their					 actions to their					 intrinsic motives.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7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the challenge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advice for adding challenge: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Curate a scaffolded, purposeful experience.</a:t>
            </a:r>
          </a:p>
          <a:p>
            <a:pPr lvl="2"/>
            <a:r>
              <a:rPr lang="en-US" dirty="0"/>
              <a:t>Create levels that introduce one type of enemy	 or player interaction and explore that		 thoroughly before adding the next.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Your easiest level isn’t easy enough.</a:t>
            </a:r>
          </a:p>
          <a:p>
            <a:pPr lvl="2"/>
            <a:r>
              <a:rPr lang="en-US" dirty="0"/>
              <a:t>Make one that is laughably easy, and		 then one even easier than that. </a:t>
            </a:r>
          </a:p>
          <a:p>
            <a:pPr lvl="2"/>
            <a:r>
              <a:rPr lang="en-US" dirty="0"/>
              <a:t>That’s how tutorial levels				 are typically created.</a:t>
            </a:r>
          </a:p>
        </p:txBody>
      </p:sp>
    </p:spTree>
    <p:extLst>
      <p:ext uri="{BB962C8B-B14F-4D97-AF65-F5344CB8AC3E}">
        <p14:creationId xmlns:p14="http://schemas.microsoft.com/office/powerpoint/2010/main" val="17759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in different forms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760040" y="150872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/>
              <a:t>Need to introduce the challenge elements in different ways, depending on audience and domain of game.</a:t>
            </a:r>
          </a:p>
          <a:p>
            <a:pPr lvl="4"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3200"/>
              <a:t>Examples:</a:t>
            </a:r>
            <a:endParaRPr lang="en-US" sz="2800"/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Strategy games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Problem-solving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Using environment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Cooperation </a:t>
            </a:r>
          </a:p>
          <a:p>
            <a:pPr lvl="2">
              <a:lnSpc>
                <a:spcPct val="80000"/>
              </a:lnSpc>
            </a:pPr>
            <a:endParaRPr lang="en-US" sz="2200"/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Resource management games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Ammunition/items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Health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Money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err="1"/>
              <a:t>Warcraft</a:t>
            </a:r>
            <a:r>
              <a:rPr lang="en-US"/>
              <a:t> 3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RTS Gameplay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04387-8392-ABE9-D37B-9836A8D1AB2A}"/>
              </a:ext>
            </a:extLst>
          </p:cNvPr>
          <p:cNvSpPr/>
          <p:nvPr/>
        </p:nvSpPr>
        <p:spPr>
          <a:xfrm>
            <a:off x="2436876" y="2216304"/>
            <a:ext cx="4727448" cy="38404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BE5E5-D961-D8AB-E290-6DCCC1B2DFC6}"/>
              </a:ext>
            </a:extLst>
          </p:cNvPr>
          <p:cNvSpPr txBox="1"/>
          <p:nvPr/>
        </p:nvSpPr>
        <p:spPr>
          <a:xfrm>
            <a:off x="3454146" y="3167048"/>
            <a:ext cx="2980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ierstadt" panose="020B0004020202020204" pitchFamily="34" charset="0"/>
              </a:rPr>
              <a:t>Insert clip of RTS gameplay (e.g. https://www.youtube.com/watch?v=Q2zfx5hQ3CE)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Ludology</a:t>
            </a:r>
            <a:r>
              <a:rPr lang="en-US"/>
              <a:t>:</a:t>
            </a:r>
            <a:r>
              <a:rPr lang="en-US" sz="2800"/>
              <a:t> </a:t>
            </a:r>
            <a:r>
              <a:rPr lang="en-US" sz="3600"/>
              <a:t>The psychology of fun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499992"/>
          </a:xfrm>
        </p:spPr>
        <p:txBody>
          <a:bodyPr/>
          <a:lstStyle/>
          <a:p>
            <a:r>
              <a:rPr lang="en-US"/>
              <a:t>The fundamental purpose of games is to make a “fun” experience.</a:t>
            </a:r>
          </a:p>
          <a:p>
            <a:r>
              <a:rPr lang="en-US"/>
              <a:t>How do we identify the fun elements in existing games? </a:t>
            </a:r>
          </a:p>
          <a:p>
            <a:r>
              <a:rPr lang="en-US"/>
              <a:t>How do we take an					 idea for a game 					 and make it “fun”? </a:t>
            </a:r>
          </a:p>
        </p:txBody>
      </p:sp>
      <p:pic>
        <p:nvPicPr>
          <p:cNvPr id="6" name="Picture 5" descr="A person playing a video game&#10;&#10;Description automatically generated">
            <a:extLst>
              <a:ext uri="{FF2B5EF4-FFF2-40B4-BE49-F238E27FC236}">
                <a16:creationId xmlns:a16="http://schemas.microsoft.com/office/drawing/2014/main" id="{58A5A40A-ED85-B5CB-907E-3CBD71821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75384"/>
            <a:ext cx="3392424" cy="22618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73568" cy="914400"/>
          </a:xfrm>
        </p:spPr>
        <p:txBody>
          <a:bodyPr/>
          <a:lstStyle/>
          <a:p>
            <a:r>
              <a:rPr lang="en-US" dirty="0"/>
              <a:t>Example: Defenders of </a:t>
            </a:r>
            <a:r>
              <a:rPr lang="en-US" dirty="0" err="1"/>
              <a:t>Ardania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Tower Defense</a:t>
            </a:r>
            <a:endParaRPr lang="en-CA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F24FDB76-15A2-2489-C717-4F5C95E0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68" y="2542032"/>
            <a:ext cx="4880864" cy="27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Striking a Balance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7" y="1412776"/>
            <a:ext cx="7951304" cy="4752528"/>
          </a:xfrm>
        </p:spPr>
        <p:txBody>
          <a:bodyPr>
            <a:normAutofit/>
          </a:bodyPr>
          <a:lstStyle/>
          <a:p>
            <a:r>
              <a:rPr lang="en-US" dirty="0"/>
              <a:t>Balance is necessary when multiple options (strategies, characters, weapons) are available.</a:t>
            </a:r>
          </a:p>
          <a:p>
            <a:pPr lvl="1"/>
            <a:r>
              <a:rPr lang="en-US" dirty="0"/>
              <a:t>Need to make sure that no approach has unfair advantages.</a:t>
            </a:r>
          </a:p>
          <a:p>
            <a:pPr lvl="1"/>
            <a:r>
              <a:rPr lang="en-US" dirty="0"/>
              <a:t>Also ensure 						 that each 						 player type 						 can win 						 multiple ways 						 with multiple 					 approaches.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914400"/>
          </a:xfrm>
        </p:spPr>
        <p:txBody>
          <a:bodyPr/>
          <a:lstStyle/>
          <a:p>
            <a:r>
              <a:rPr lang="en-US" dirty="0"/>
              <a:t>Playtesting, again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409" y="1484784"/>
            <a:ext cx="8100391" cy="1800200"/>
          </a:xfrm>
        </p:spPr>
        <p:txBody>
          <a:bodyPr>
            <a:normAutofit fontScale="85000" lnSpcReduction="10000"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Playtesting data helps to illustrate communication and challenge issues that you didn’t know to anticipate.</a:t>
            </a:r>
            <a:endParaRPr lang="en-CA" dirty="0"/>
          </a:p>
        </p:txBody>
      </p:sp>
      <p:sp>
        <p:nvSpPr>
          <p:cNvPr id="96258" name="AutoShape 2" descr="data:image/jpeg;base64,/9j/4AAQSkZJRgABAQAAAQABAAD/2wCEAAkGBhQSERUUEhQWFRUWGBgYGBYYFxwdGBgXGBsaGhccGBgYHCYfGB0lGhoYHy8gIycpLC0sGiAxNTAqNSYtLSoBCQoKDgwOGg8PGjIkHyMyNjQ0NTI1NC0xNCwyNTUtKi8tLDQuKS0vLy82KTQsNC80LywsLCwtKjUsLCwsKSwpLP/AABEIAOEA4QMBIgACEQEDEQH/xAAbAAACAgMBAAAAAAAAAAAAAAAABQQGAQMHAv/EAEMQAAIBAgQDBAQLBgYDAQEAAAECEQADBBIhMQUGQRMiUWEycYGRBxQWQlKCkqGy0dIkNGKiscEVIzNTcvAX4fFDY//EABoBAQACAwEAAAAAAAAAAAAAAAAEBQIDBgH/xAA0EQABBAECBAQEBQQDAQAAAAABAAIDEQQhMRJBUWEFE3GBIpGx8DKhwdHhFBVC8SRSciP/2gAMAwEAAhEDEQA/AOG0UUURFFFFERRRRREUUUURFFFFERRRRREUUUURFFFFERRRRREUUUURFFFFERRRRREUUUURFFFFERRRRREUU7XgifF7V2WzOWBGkDKSBGlSuCct2rzMrM4IAIiNpg7j1URVqirx8isNLDtbmZdwIMeuF0pfxblZLYBtm4w1zEjQbR80RRFV6KbLwlfFvuqfwnle3ecKbpXXY7kdcpiJ8jRFWqK6E3weWB/+l3+X8qwPg7sf7lz+X8qIufUVfm+D+wDHaXP5fyrB5Asx/qXP5fyoioVFX618H9g//pc/l/KpNv4M7LGFe8T4DLP4aIucUV0q78FtpNLl1rZOwe5aUn7UV4w/wa4e4SExGaN4u2jHr/PasPMZ1Cy4Hb0Vziiul3PgssqJa8VHibloD3zWi78HeGWJxKx49tZ/OvPNZ1CBjjsD8iud0V0Z/g2sAwbl3YEapBB1BBA1Eda9r8GmH/3bv8v6a2LFc2orpf8A4yw/+7d/k/KvH/jfD/7t2fqflRFzeiuiD4OsP1u3Rrp6H5Uf+OsPP+pd/k/KiLndFdHPwb4frdu/y/lWLnwcYcLPa3f5fyoi5zRV2Xk3DGct240GDEGD4SFrL8m4VRLXbijaTAHvK0RUiir4eQbP07n8v5VF4pyZat2WuK9wkRAOWNSB0FEVNorNFEVuw1hmwNjKpbvXNgT84+FMOWsI6u2ZWUZdCVIBMjTUVO5KWcJb+v8AianZFESa1xdrL3lGHd5csCJCnugd6FMjT+tRMLxFrWHayLLsxDDMVYAZt5WDmI6a9B4VZFXTU1grrv4URc+uW3BAZSIGxBBj21v4cv8AmoZI7y6jprVm4rw3tMRYWSM5yE7xLAAxPnTvA8sHD4qwyMzp385YRlYKY2OgkiDvPjXtaWtMkzWGjuvJssxIVSfICa8ZGDDunXbSrTh+AouJvXe0MuQhUqdCCAcqjecs6nT21YP8Mt9qFhu6uYydGjYnqD6oHSqmXxjEjr4r9Atvl5BP4NO6p2C4ElxFZs4JmRIEawNCJitx5XtkRL/aX7tKe8N4raxZdLSlXSQRlhUcbEaA6nw8aj4/BZVc9pmcEjIqtAJiRnMDYeFbcLxCPKttFpHLf30WGZ5uIae3l1Sy3y3bGxbf6S6j3Uh57tdhhQLZYC5cysZGqqpaJG0tBjrlq+Yzh6ZbYRyC5WAzEgqR3u7MgDQ7+U1z74SsYDashbi3FdmcEAg90ZdR03+6hy4pWU06nkR0Uzw3jfktBZoOe42sKp8K5dvYgZkChQcud2CiYmBOpgeExI8a8cY4BdwxXtQIacrKwZWjeCPWNDG4roPwcWJwagjRr7n2RbG52MqQKoXMfFr1+8xvSpUkC3EC2J2C9PXua1Xt96bLoYMmWXJkjFcLNO+y18K5evYmTZtyAYLEqok7CWIk+Q1rPE+Xr+HAN1IBMBgyss+EqSAd9/A+FMeVLONdgmGa4lssC7iezWBqzHbQdOulWj4Rr5OFAUSDdVWYRuiNqQPRLNOm2leB2pHT71XsuS+PJZFpTvn6pNh+IZMJg3aYFy4j7SVUmPcHEeqrunCkIlSSCNDK6+HTbaqjyDew92ycNfMHtDcAIPeGVfRK9RlMg9G67Vf7fDM6kZVtsugDSFI6BeoIG+49VbBnwxObE80SqDOhkjkkeG6A/O+iXHgqeLe9df8Auta34GgBIzEgEjVd4221pjwo9ozl0MW5WScuctEMDPjIB2006U1wvBgJYswLlfSGoiNIJIkwBoB6qZfiUOKSx18XTr97qvgc+UcVUPXb2XNMHdNxA4QwY6bHqPYZrcVMnu9PCr6mB7VjlDIMxAI7yH1gnu+zSNK8XsD3iFIkSJhcpIEkSCcpjWD91YxeL4kgHxUfT7CzeydhILNu4VHug6aGelanDZZIgadNfOrDYwwXM9zKYCwSJI1g909fRGtVzjmHz4q3dUnKRDRIBIXQgesf0q2LaC0xzh7qG3VV6zxVksNZ+LuSc4DQcvfJ7xWO8RMj1CvOI4i/xYWFsXCQAucqwEAzOSNGPjPUnrpY2WDXrLvrWKkJZwC+xtQ6sGXTUESPmnUez2V45kH7M/s/EKaKKW8zL+zPHl+IURcqooooi6XyZ+6W/r/ianJTTzpRyUf2S39f8TU57WaIsRIrBEHy0r3ngbVjPNEWzB4K/cvDsHNvukXGG4QlZjQ66SPVuKuuCvw8ZoJORSVhhsB5khhJMbHWqBzBj+zwkAkM95YHlbBYz5Syf9FW7g7pjBZxEBLhDxLQVLEZyp0zgEMQPP21AyJ2U+KU00ir7/f0XkuFMWMyWC9dq6JsuLW8jtna4CVWEg5CoOaZMDWRPnrW3iPGFw+FDlbhXUEnVoDR0nQ/0ql3sEOI3bvxNms3LbEEqSqEE6k5d5IOv9op/fx/xW3Yw95mxJInPJl2GpgySQFbbfQ1y39KMmo2i3jfl8I/LXqrmaNmI5rnOJaT+HmCdd0y4bj2Nw3AmW3CgKq6tM+l4Rpr40v5m4pezr2GE7XOsklyoEaHNBA+adZiAN6qPNvL94YhL2Ea62cFt4yFTBAM7SCI8vOugcNvF8Lb7b/UCg5GY5GZpCh/ESpIB00rOJoxi0tNHnqRXKiL687WWVEwtGQAHtI0aR+fUqn3cbxW4xC2LdjKIBuMCT4BXdoJ1kECKoPGOD4myc2IRhmJ7xIKknUwwJGup99dS4w2IN7u27dtGSGchhlbVIVBBOw1BjzGxo2S7cwOLW4XuPavWt2LRlzKx32866MY/BGJCR997PVRvDvE+KXymMa0Hpv7pxgbhTD4TJoOyzR/EXfMfbT3D4exi2c3rFtnyklysk90kazpqKq3Lt5L2HtW1dRcthwyMcpILswZSdGEEbGRG3Wp97mzDYVHtBmvO0Buz0QbSA897aNNKwyOB0BAFuo11tPJm/qiGWNdT2tPMZfSxZtW7ChVyyAPRnM2Y+Z21MxFVrjV8nB4ktrPZ+83B3vXuPaamYXjmHxltUtxauWoULccDOs7hj1HgT/elPM+JS3h2tm4j3LjLpbcMFVDMsVkamABv1rLHcBjBh36c76rxuO8Zt0b4rvtv9Ek4JwHFuBew6nusQGDKDIGsBiJ8D64q+8Bv8Rc/taA21Q5QxVWDaQQQZE+em2lUvit82rGBy91had9DrLXWIPlIANXDE4m1ew9jE4lXXLB7kwSSRLhQO4SobQaZo61mMPzgHXR61qPQ2mf4qQ4xujDm2Rqn2Ds3LttG7C2LhK9onak5EzaspGkx5+6tuKu4i3cs9mFu21Yi4mjFVDTbcHYETsNdvUJfLz9ovxhXBVhAIUkmSkGIny129QqFhuO2LPEL1lC7uYOSDlDAdCdt657PdJHK6IHiaNddaPPnyta/DmsmBkEYBAOg2IPX9E/4ZjlJaBlzsSATqYHeIHlpPrrRjMLbIF62YCF3KrszEEGd+p93qrzdxQYsvogHV51KhwGXpCydNelKeZ+YrVjGWLVyVDqYPzIYle8B0nTbaq1kEsUjYyCNiR23W6P/kW6LfWvYfmoN4XHkKqMhOSdMxgx1PjtApPxxgtwWW0uIqnLDaKBl3Ijxp7iscuFW9cuAjsu8Rp6cqAqn+M6z4TpvVcHE0xVi3fZWF0Z7em3ddWIPj3WQCfONq7109yhg1Fb99x+SpsWBxhMoFNBr91FbU+7SshYmK9XG1rKXZnSty3rWFnel3Mf7s/s/EKZC5FL+ZWnDP7PxCiLlVFFFEXS+SxOEt/X/GaeMmkUk5LP7Jb+v+JqcaxNEXtV0msMuvuoJMVjWfdREr5yU9lh/og3R9Y5Dv5iNPI0t4RzI9nQjOFR1tgmMhfcjT7qud3gi4qzaR7gtj4x13bMo0Xz0qtfCFwK3hcVkszlKBvKZIMeWnvmqWaSN8xhcLXU+HSN8hrOev1Sng3H72FcvYfIWEHQEEeYNXjkbi737LrcOd7VwMpaCQlwEGJ2hwNRtm86oCWUNokZu0DbR3ch6zuDm/qK6b8FPD7Vm2128rK9wlAXWEyDKdZ0EsDv4Uc7yj5rGW4dN6/0sPF2ROxnNea4tj35K04riJt4UXGsByugAE5lUalRGhJB09ZrD45buHF2wjNJF0jUz0yiToRoMumntpliHS/3VuIRrI+dIGjKevQeEdarfAeFth7125cci3c9FAYIBBGiDWT4gVzkkZdI4cJBdrWvXau26rMV0Ix+Mu+JnM8+yZYV7l/tnxCIgCzbVt0MfOj36T060lwmMsgO+FKX3bRkRgrMQR3l1kjedP6ittzBKcVfvpcZ2KgC05Cp3RoJLaGB186R8b5B+MYjtbN23aJEuizKkDUpsDpEwasYDLADFKDwVexr0PMfuvfKwp3+YHhrjVVpr6bn1UXjfALV26C2Cvozk5uyIAE7NkcEHXzHjVF4tg+xv3bUz2dx0nxykifuro1hOI4GzlRRikObKwBLW/aZO8/nXMbrksS25JJnees+2rCGZsurAKHQ3+XJW+DFLHxB8nEOX8qVwfBLexFu2zZVdwpPhJjr16VZDwGybjWEwmLZknM+dA3gO4y5YPv9dVBASdN+lX/h+E4newzYfIAoABe4crhTqozEyQPP1dKzklbGLP1r/azy45XEFknCBv8AurBw7lJWftroFoWrKpbV2DG2qAAFv4jO8QN9yIef4I7LHeU5cwLRA8FJneN9x5aax+H8NFhkure7i2uzgNm7509EmWM9T0rdheZLXxjs7lx2uKNQRAAI1MRBgHXU1DGb4g8f/BlAHp+Wuv3ouRyMbD4yXycVjvz56aBN+AWStlly9mwJkkeWhA8ANI20rxbsNme8FTNlyr3VzkiNWZfHcCTuK1XLpcslsiGABukiGI6QPRPso5ewFvD4coXaEJLlmJIO+433qgyJpJJH2343Hbf5X7KdFCyKEODtB9O5CpfwkccbDC3bskrcuS7nQgQSCokfSzH+9c2vcXuvcW67l3WCpbWMpkaHSJ6V0X4WsKLoS9bBbKQsgNIQgkkiNBmAHt865ca6TEYfLBkHxc73V/4f5XkDy6rt13TvjnN1/FIEuBAA2Y5Fy5mgiW11Op95pvyw4XBwd7l5svmFW2X120kHWPLrXj4MEVsWytaFybbQT8zbXw12/wDtS8DayYYIy5WTFXgNdD3IaAd40E1JgkHn+WBt/KjeIBrMcsYKAI/Mrcya+6vTJM7V5uMZ91ZEgnWrdc2sW1pbzKkYZ/q/iFMRJ8qXcxk/FX9n4hRFyuiiiiLpnJQ/ZLc/x/ianeYUj5M/dLf1/wAbU7Kaba0RZAAFYMGhVkVhl191ETWxwy3fSyrsykYkFCvUhCWG2mgBnyrzzVwEcQIazcQPba4pkNBLvnClgNCCxG0a77xM5exGUMGYKpO5XNBZXEjrOnTxNSuF8MsJcW4quLrOSwGYgzMGM3e32y7T66rpMenvkd7V6FY/3J0L2NYaLb321KpXJ/DXw+Oa3fQd207MNCIXUSR0kCrfy5iLuIus4IAZg1u42zMmacqnUqNIJGpk9IE7g/CThTctXGDO4uEOdxPeEnUwKn8MuC0O0uWpBAKMgBK6QVie7vHrnyqBjZQdFJIwfHsO+nf6KZ43J5k7GH8Nb++p/RbuEsM927cg3BLZRplAHfgeZkT+dKMVbLujGS+bMRvoTvr4aD1R4VK/xYWDczd5y2ViRlEsdQpaJkkfdWjFko0KMwBykjcxI90VLwJWSzyubroK6VWoHa1UTY00DIy4Vd7/AK9054cqdowKg5BElpk9dCY3Bg9NqT8x47EWblo4exb1YT3RnRGAmR0OpBP9qjWMEy3sTduXMyM6ZUMwrMJJ8emwjeq3zrxRrGJs4i07DMWtuuoDdkygwrdCGInbSQao24+TLcpdY1GpPTaui6OCPFGSIWgXw3Vc66rpeP452KM1xCttFJa4dFkDTKOsmAPXXCeF8DOKL3bl23ZTMZuXNi7awAN9xPQSPEV0viVr/FLKfFu7hxIdQIY+Wu3epJxDl5MNbtWlck2jdZhHps0ISR0AjKPGDUjwpjXExtFHn2rrfM9FtMn9DEfit7jt0VNv8KuYW5buZrbKLgyXkYPbzIQenUaGCBpXaVR7rZWYrac91ggIc+kmo3WAYk+Arn3AeXhdS5hrq3BZF3tkuJ0OXKVIMzCydOgn12Szxa/grWItC3nCKosKrSWSAM3UkdakZj3QPFCzyJ9qI7/otMg/ukYbxU5p1HUFPcRZ7J5ydoTKqxIIM6GRET5aUnucbzYi7hSBbvJbLhsgy6CSCoIDAAz7IrZyrxvtsPmAXcQhObK0nXp0UmPMVuHBlu4lcXJ7S0sNMd63DSWWNSBK+cioWOMsXlSknhNb8/TauXutErMSJzsNzQDW/fl9Ej5J4tftu63rb52ZmZ3WEMMFYT82CAREj3Cre2Ow5Vkl4LzmAOpmQZHTp99V7D8WVnuWgGV7YDHqGUgFTm2B12Pgd6sQ4Vb7Fe0gQCzOu/eMgbEsNY/pVx4jHixvZNJfETQ4d1QQyzvDmMAqrN7JbirtxRmRGZGPdzR3kJAYbQTAzAdQK5fzXwVRj+xwy/6nZwg2D3ADlE9NR767Ni8GXdbjurWFBbLBAAghNJMnvbjwrnnEz2vHEyhUKFWVh8/TMJ26GPKD6qjPzGvp4GwNn02B7hX/AIE18T5G3pV1+tdFJ5A5fXCu143kuvHZm3b1VSSNSxGpECBG/vrVxjAfFhatu4us9+/eDr6IVlykTOusE+rrVpwvBUs4qbSw7lC4mQIk6gaDU6mNiOupS88oiXcPZRVEdo/d8WAL6HWCSp9lbYmsOSxzDfE2z+mijOzpZg8SdQNundJWABrIgzXhlk1nLvAirpakKRS7mYD4s5H8P4hTBE9tLeZBGGf2fiFEXLKKKKIumclNGEt/X/E1Oc56jSaTclrOEt/X/E1PCvn1oiwLmmlbbdkk7a6V5tW9Jp7wXDP2qjLAMS5iAPGN9N5IiOteE0LKwc8NGqYcrYdlW4SIMwumrEQwA02IBn2VLxvEktxfxDtbIIyqcqnc90GPR3G0kA7xUvF4gWu6jFERS7Noc067nTY7+Hqqmcw89YfFoMOF7TMwXtDoFJ0DSQNQTOgA0GtczjumzMt0rQRHt7e/XnS2TMayINdq7fnp+nzVmxmPsw1xCWLLnIGuVdGOvzswBiOhrTylzGt9gVXSSupUkFgWABQxqRsep86gfFHQWhbCwBkHaEzCABdF6nqdqzwjCNZQgqA2YtpB/wCGo85OnlV3/a4WwGBo0OuvXl8lVnNe4+c86igPToQm3HeHXcS9psgRLVwOwbVnCjZQOu0edbOHkIGLICS27g6DvM4AboAJ08vKk3NxuYrCtbB/zbdxXHZn0lESR10knYdI2qUuHuhi9y8wVcqosaq2pmSR0Hl7a5hrZsdpxnC3OPLet9PW10hbFlRMyHPAay9KUvgHLsXrt6c1m+Rc7O4JZX1Eg9QRt5RVP52tDEcSsYZbeZUOoTTusRIMbbb+dX7huMQ57eZhcbXMYOw1iD0FKbPDraXbrWwCWEG585iYjXX/AOTWDXSx5IjkBBOw6XoPWlvxMmMh+RYcQKuqulsZbVoRYRgEHdRSI027okmSNNh1pFzGDKsRqVcsd4ZmUkSNN5PtpQ+JbNnUlXPzgxJGhHzp6Het97ibNbytB19IklvaSf8AvurrcbEhxgfLGp3O5KopDNK9r5HXSl8A5iaxc7NbbObgYgqJy5I3llAG2pNTOJdrirVw27b2sUVC/wCYAuZZ+aQSswDBGnqO9Yu2yXV1d0ZQQCjRvEg+6sYOw1u8Lou3GuLMM7ZoBkkaiYkn+tY5GHFMC6vi6+m3st0MssEvmRn26qLyjxVcBevJeUs5ATKuoJBnoQZmIrpfCr7kK62ntq2roQczFpEyfXPXeTVascjm7j3vlZRkW6g2Gc+kD6mBj1+VXUE2+0fOBJSAO8M2ueQOmYEeOnlXMZT3SOdHG48WljkToKA68/ZXmbPjngl4QSRqTyFLXZw6YZgJLO8LmgCF2G2/Tfz2FeruJzG5aGfMoLFxoTB7oAHzYOhrxxrCWxZa87ZSQCWnugnePKlKcQD21uWbhKG3AYE6lN10/in7XsqPhxP8Qmd55+IjQnkfT9FV5HBiY7JYRoDr39164lxTs7ardYjUsZOoAjLmk6QROviKx/gFsXTi2Qs6pbUSSASdN4+iQKVYy0CqB+pbUHoAG39dMbtq5MoVMssqWIULMnTYnaPurqf7WBEyEO0ade/VVY8ReHGZgp0gI9E2biJKwjTmiQ6khNhk/i1PuHuqHH8ZZxbfGrBLC1mtkAHuliok/wAJVZnXY+FM8FzHZu3HS2xzoWiQQJQkyDsZjykdN6YcL4BZtm8baKEumWIcaDvESrExuRBjc1Emjh8Mex7AaOhPvz9OSk4rjkNf5v4xRA2HfRVC/hiNxrpWkORMiKe8Qwdy2EUguhjKBDNbBMDMQTKee421GynFYcqxB0YdDV20hw4mmwvGvDtlFVvAUv5kuThn9n4hTJB76W8zJGGfw0/EK9Wa5VRRRRF03ko/sifX/G1McS7ZWyAZgNJ2kdN6W8mD9kt/W/G1PF8KIk/KvMbPiFW7lyENOh3CkidTpIE6V0+2xtFXVlGbW6S0MI+YiDfUDU9CNapXJnBgMc5iFdPSmCjEjNH9Z9YpnxV7tsveF5WTIgWyySpbQRmzAyTmMjpvoK0zQjIb5ZJA3NcwoMkpjmsAE1Qvr+60cbw+INoi5eQJIUW8rZSCe6Ce0EnWYiN42qpjhLC25y2M6MQbWVsxAAOb0tjOnqNXHHc1o9u52Vou9tQ650QqrSBJ1MZZmes1U8O1t7Vw3kc32JK3FYBRPiAR86eh0OkVJLWjZewF4bTguicPw5FhQyhiq5QNfR1Cz55MvtpNxK1czi0bxt2mIAYMAQBurkAaRpBOmhmARTu7hENi2WhmkZhm0gDTY9IG4g5xUbieAW7bCt3Y70iCBAO48I9teseJGmuWnyUEOEctO5/YWji/FThcObuFQXGLLbB3ILD02+lI0HTvGna8w5rbMsduETtbZ2QkaGNiJ6mfUZpFyuFuWrlt1DgEutsnU5QpGX2k+WvjFTDeJtPcdDbLwhtiDkgyCW8zHuPWuXy4xJnsDm3t8untRK6iIRjBduCDv1uqW/D41Estcuu1mzDAlt8zrAyBZMkQY3iNBNV7l/mftb+KWc1lFDqwHehGE90mTOp9g8aic/4dzhbAtA9issZPU91dz0A2HU1RMBjbli4ty2SrqZB/PxB2I6g1Jc1ss5m5g0PY/Uqw8PwAMEtB/Hr6dFdy561kk+uoic2429cy2sNbMiQgslvbLan1zWrEc4YxXS0baWLkwf8AKAJzGBIcGB6qnf1Y6fmow8KnJqx8/wCEwYmT0okk1o+U2MOJFu3bF4ZjlVrIBdR84sApEa66AdatPGcXeXBvcSzbS+FnKDmdBoGIGoJA679a1nPAr4Tr0/VapfD5I3Bpc3Xv/CjcV54+JrZslWLZBdJB0k6AH3E+2nXE+O27ODN0q3Zucy5TmOZiCSPASdvOuI4nEO7FrjMzHdmJJPrJ1roXwfYdvilx3YlGfJlbVFCDMTB070sPCFPjUEYrTkNkBol1nv0+Sl+IYccGFtq0fO90c/cQe5hcItnP2d0eiPnEmQGA6mQYrTxPHfEcNhsOCDiLbB2VNQMxbMrfSkELGsyfKbvw24jpF0DICOzIGqgk5B1+aJ8vbUHiWFVsYCRlYoQDprl1XvfOmZnrmrdiAjMfFX4bN3/2/gqrmyg7CjjrTn3pR8LedgDdtoilWYoW9GQQBruY3JgamOta+OKzW16ZbgJHQ6gD1xP3ipPF8GLhCl2VY7yIPS2jc+R8d9q3YXsyCenQHTQgA6equhAJC5rzmte0g7cvvmqE2a1ilt4d0DXGOaEbMpkxmOYA+MjYHWrtyphsQGunFshtgqBGs79cxg+AGunnrRcXZurjrz2FJe08kgTAaFEjwloMbffV7weIuC217EIqsCS4Rs07agbBiSdJ9ZqJNB58ZjJq1YzTOjc1zdfqnfEMHbNs3EmTqskgHdSoGhGnXwArmXPXGms31FuO8gJzDWZI1AbTarPhbD3XW+WdVVWFuzPzSCJczqTuFGgHtqs/CRy7c+NjIMy5AAZEwCSJ8dCDWrHhOOzy3PLul9OiwifxzcQFaa+qS8J5iZ7gW4FgiBAjXpuaZcyH9lf2fiFV9eXMQIhRO47w/OnfHc3xRs4hoWQPGRNSFYrl9FFFEXTeSW/ZE+v+M057ekvJn7pb+t+Nqb3ZCMVALAEgHr16URNuCXFXtLjuUVEBzDcEkQB5kwPfWzm5EVVQMQytMdQCO8GjeCAAdOunWl3JHFRcN1bogZVIyidQwOzHxirBzBy097ETaCDaVbV+moUNp6vLwqC6cx5BDzTa0ugCVqfHGacB8QOu+1ae26TYPG28PYzBluXXyyCdANZBXeI3ncnwqBb482QWgEVQZbQ97WdZY+XnApne5LcLdgoXtiSsQJ6AnOfDfpFVawLzYgYc2ALhjMJOgIBJMToAZmpweHfhK0sEZsk/f8K4YHmdbuLFq3mRlYkEwwuQPRA0ynqGM+ifGpXHsVdtMQE/znY+isqo0JgagyD/AFqJw/li1aui6ZuXNWDEwMw3hFMidfSmRTm2EJbK5OYAhiZB08Z1kzGprMNJdxdlWSPjDhwCwFC4PcIJPxfsz39huCAIHUbyMojua1Pw3DZt3mNx2QsrFWAzWyDEDTVYJMnw1jWpPAry22e4zsZY7hiAhiYjaMq+5tKlAiyLmoBysudgRmYyQEEeiPV/aqLOkaMgfAeIEUevUeg6q2x5H+W/hcOAjUdOh62udcTxeXhbq8lhfypIgoZLaSAdFBHu8K88ncbL2L/aZGfDor27jgFlBbKYJBM6iOu1W7E4JbuHuIEtM7HNluEATlhG1Op3B36VQ+VMCbN/E2b/AHX7F1Ns7NAzTIPSAfv6UmLTO5pbs4H12sq/wJBL4a7hOup32/ZPbnHLxEM7QfPevVvjG3aW7dwr6LOoJHXQkTvrSs4xOrKNfpD86Gxlv6Sj6w/OrYxMIogKoBINgpzjeYrjjKCQOoB0Ps6DyFQUxzg91mHXQ9aiHG25PfX7Q/OsjFoToyknpmH51k1rWimigseEJtzpw2w+HtX7822LZSyLmLCOsddx7J66tuDvh2wyWrDhkC97Q5oIZAZ9Waes71U+fMY1tLOGKnJ3bjPqTm2KrOndX+tXW3wlbeEspbVwgKASYzmS4Pd1LSAPAgxGtc+zhblM10LjXT791bZhe3wscd3916+i9YWMNZJvyFy2lYnoGJJO0x0BO1e8fdhWk5VPzwYhdACreEZR9xphbwty6FkFDbBXMcwLoY0y6eA1nf7lvFcIe9aaEY5SH6MzHuaRptB8SKlYzic0usFxGo6AbEdb+9lz7y047WmxRsHkSd9ORC84bDnKBBLLsScxII0mNImTJ8gKj3L6IS1wMDICzowOmcFOu8biN6YWruRT6LGQzKw0LRupmRpsJNKuPcMa4nb51LAljb6jUs2kTPTr0q2MkjXkOFN5am779FXMijeQSdefRVPjHMeVr1pUyXLl5SbqGCyjKQG6n3x5Uz4dzOyqwvEv1UiAQY1nUeudYI61A4ty05dXW0t2ZLMXKZG0MGWAO4jxIbQU1wfKvdU3NCYlVU5ddgHY7x1g+U1t1vVT3ug4dVjg15r957966cluWjoohj4xoB74rPGbisLTqWyugZcwggeqn/CeDpZllRmzHKUEGYEkExoO94Eny3qr89Y90xDgBcqBAB4Zs5jTwCx65quGQX5bomu0aNfVSo2M8sScOpOh7V09VGF6BS/mV5wr+z8QqLw7j2e5kdQJBCkTv7fKpHMf7s/1fxCpy2LldFFFEXTeSf3RPrfjanT3AfupHyZ+6W/rfjNOgg9s0RS+TcJ2WMZwodWGibENIOmkb/2p7zRzLcDH4sqJciGZwcwEeK7H2++kvDSRdXKYMit3FcKc5YkkHrEf90g+YM1HkxY5HiR4sjb/AFstHEWycN0CFnl3jV8OUxFyM+iukKAIJKtoNPA7g+utHOPCgq28TbvdncgW1VWgnvwJb5phifCBS6/Igg90biNff4eVaMRZt3J+NF1TLCsBmCHpKjcGBtrUiun+1rdjhruMJrZ5exKoVfGOQ4KuMpeM24DNEeEiKZ2rdtbXZ21a98VKdz0Hzgypk5RGrEdCB7a0YjjlnBlMM7XCRbUFymgGwLAnN0nQHSKY4PjFu4S1plY5lDFAe6QSyCGGoEtG4rf2CrHueNXjTsEwZ0JtqysgEG4TILg6Ej+Hc6ecbUYu6tt8ohtAN5Kg7AnrpBnTetXEuIAXVe+y93XKVOUrrI2P963jmq0BCC2qsNcoaZ8Zyx4fNNVjvPic1zW2aNi9L33Oq3Mh80EbC9DXL20WpXVluBUDXArMjFjlGUei0eiPOddPKqJy7jXfG3RiMjXcTbuKrgoQGymAMpIAIER6qsfMd18XbFm3iioM9zJrcMaBmBELXLOGY42btu6upRlYDxgzBjoRp7ahHjlcXvBb2Ote/el2PhWJGzGfG1wcTzAr0tXh8Jbn/TX1ZRp69K0Nh7c/6afZH5V7bi2Ecg272ST6N0MCs/xAEEDxmtq3LUkfGMP6+0Gvq0/rFWgmYRdqsdjyt0c0/JRhYt/7a/ZH5VItYa2GUhFBGoIUaH3VlDay/vOHiYk3Rr6gAT7wKw3FMNZOd7tu7GoS2SxYjYHSFHiSfVNDMwc0bjyu0DT8ku+EDiL38Wljoi21HmzqpJP2gPUK6rg8XcWzZS1F/KveaJEpGkz3W/8AUVwW9jLl6+bhJNx3mRvmY9P6D2VfOEYC9hFVUxnYvr2iInaLmk7kmJA0000qklxy4tLWg1emta89Fe5sDBjNidJwkV+Svl7jpd10YICCoEZiw3BAMEHby99aL1t0btX3Y/O9IxtAI9EbVo4fzJaRQXPa3og3CoWfGYnr93qrRjLpuvmLSLh7oHehZ01iInp/7NTMCEtl4mRcAoWTqTXTp6riszjDeEu4jZqhQ9f4WLyi4VJyMBLMhXT6PzoBYTAiRrsCAaX4zjS5AMMVuNnChLRViqnTNABAAIGsaT56z/8AE0tWCr2wO8Abm7byIHSI8fZSmzjLeHa4VIYN3lKifMKdYgSPs1btc6yHCtVHhYXtDt/p3TpxoqkFokZyYYuPROggz46RpSXjHNeK7bshkZVAJzk6mBuUjY9Ndp9UzD41Tly4hQysMxZVEgiTlBGnh19tIsTaLYghCCJIkGZnYAzvJ3rx4a4gkajZS4cerc7mNeSs/KvMJzzdVVJ0YIWg7d7vdQJ0102qrc74Rr19ypXvFTm16Z4jSY7491N8BgWth2YEaRO+58j1iKg8SM3WnSDEerT+1ahCwPMv+R0PssonDzeBn4QL+aoWJ4NdtuoUhm9IZemUjxjqRT7j1wtg2LDKxCyPAyJrOPT9qs/8bn9KxzGP2Z/q/iFZqauWUUUURdN5J/dLf1vxtTq4R99I+S2/ZEiNM0+UsachANfOiLdh7hV8w0PT/pqyXseqgEtmGUBVEHQa9dhJI19VVd74mpXD+IhM0iQQJ2n2Vk00ouRAJKd0Uh+Fm7me0sDfKfDrHl921JuJ2HFokKZUqdtO6ynWdPfVrs87BVyhAB5Ehj1HeBmojcxol03rl641oiBh+zTKCYGp+dt4T7qhOmnDjUenLVSIm208Rr2P1FrTx7hVvGpZfNkbcFlklDupg9Nwdt/GakfJK8S7WAbKPcQdnbBVDZWRJYCc5BJnYbTOoa4Xj9vE22CKiJIg5NZ30M6EbTW/iPG7/ZFLTqbk6O+mh1J0Ou8aRt79ksmQWgxtAN8zy66KBHE4Hhddcv21S7mjHWLNpRfRwobKroO8TrrBIBEDTXw3qNw/DYe4J/zjETNsrvqNSfOs3+IX0Vu1upcIk6oSpgTK5pj11DXmDEbm4Z8/OoDMXLazh83Xrv8AX91ch+PwgeVr/wCqSrinMi4dibeFugqYS5eJC+vJl18hmqk2MM9xwqKXZjAUCST5AV0h+M3SIY5gd1YAq3rB0Ptr2vHGCwlu3bOXKCqAEDrBiV9VbjBNpZB7qfB4hFA0hkdH1v5kqqrySV0vX0UyJVAbjDxn0Vkes17PKdiSoxD5gJk2hEeY7Sd/PoaZukCa9IN6kDHbzK0O8SyD/lXsEpvcpWVQscQ0j/8Alp06dpO5rWeSi3+nftk+FwMh9/eB99OQNNKwqyTQwN5IPEskf5X7D+FWsTwXEYTEL3CWVlZGUEq0EFSpjXX210PhXCziLZd8Pcw7eRzKSd4ESB5H39ajrzJfChQ3o7VFsczX7ubM5JRmX1xH9o91RXY+RfwPA71f5bLzIzhkNAfHqOd0n68u2yhIzqFIBYjfx0ju/fTbheHsgMHddgFgtKxMmYAk1Uf8bvad86bVtw/N9x3NpVs9pE6rqSBMHuny8Kjy4+eWcDZRr2o/NQiIHG3sPsb+qn8Qwa4q3Flzc77LmAIAuLMrlgkiMp08CekUot8tXYbMACBoMy6sCPE6aT/3SrLYxRUZmyFspIQbSRDCFA1M7wDtNbP8QVMzmGYmdF110ETqIBnQip4dkRt+MBxrked+2wUQAXUYLW3z109lTv8AB71t4dDLHTYz0+bpPlTvCcD7MZn9LcEzAjePE+VazjbWHV7KveYXcxLm5L28wj/KJ9GPE71H4DxCxhLZS2bxkliGYEOfMDQDbxrDz8hosR37qVLBG9hAkI9t/wBk7v8AEclo24thRDEhYlgO71gmY91VC4SxljLE++mPGOYDiAJAVV0AFLO3qWwU38NXqeeqiwQmMam/2S7Ffvdn/jc/oK98zx8Wf6v4hXjiABxVmPo3P6Ucx/ur+Hd/EKzUlcrooooivnwcrNu7/wAl/oadcyKPi7/V/EKR/B2f8u9/yX+hpxzCh+LuZ6r+IURVC9hyjFW0IrxpV/tWlMEqDoNwD086yMEpPor9kflRFz6tivFXxcOn0F3+iPyr02EUnRV+yPyoijcsYk/F4k+k39qeNitKWqI0GkeG1bHEkURb79+dPKqdj+Wroc9muZTqNRp5anpVoIIMdYrLGQKIqYeXr8eh/Mv51dcPbhRPhXhgVisg93rRF7IEUWre9a2UgTXpTvvRF7uW5GleVAryDp1rABNEW3ICKo+MwrXMTcRBLFm0kDbferougNVjAice3rf+hoiijl2/9D+Zfzpry5w27avZnXKACNxufVNPUEHWvE7euiJiuLrU2KIJ399RQhB1rDtvvRFG5iwXbWjGrr3h/ce0ffVEYV0UoQd61XLCyTkX7I/KiLn+lBAroBwSxOVfsj8qy2HXTuL9kflRFW+VMEGc3J9DSI3zA9ekUz5zX9jufV/GtMbdiBKgD1CPHwpXzf8AuVz6v41oi5nRRRRE14NzJcwwYWwpzEE5gemnQipmJ52u3FKMlsgxOjdNej1XaKIrMvP18fNt+5v1Vn5f3/o2/c36qrFFEVm+X9/6Nv3N+qj5f3/o2/c36qrNFEVmPP8Af+jb9zfqrPy/v/Rte5v1VWKKIrN8v7/0bf2W/VR8v7/0bfub9VVmiiKzfL+/9G37m/VWg87Yn6S/ZFIKKIn/AMtsT9JfsCj5bYn6a/YH5Ugooif/AC2xP01+wKPltifpL9gUgooiffLbE/TX7ArVh+abiXDcyoXMnMQeu+gYCk1FEVmHP9/6Nr3N+qj5f3/o2/c36qrNFEVn+X9/6Nr3N+qsfL+/9G37m/VVZooisx5/v/Rt+5v1UfL+/wDRt+5v1VWaKIrMef7/ANG37m/VWT8IF/6Nv3N+qqxRRFZhz/f+ja9zfqqNxLnC7fttbdUCtEwDOhB6sfCkVFEWaKxRREUUUURFFFFERRRRREUUUURFFFFERRRRREUUUURFFFFERRRRREUUUURFFFFERRRRREUUUURFFFFERRRRREUUUURFFFFERRRRREUUUURFFFFERRRRREUUUURFFFFERRRRREUUUURFFFFERRRRREUUUURFFFFERRRR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6260" name="AutoShape 4" descr="data:image/jpeg;base64,/9j/4AAQSkZJRgABAQAAAQABAAD/2wCEAAkGBhQSERUUEhQWFRUWGBgYGBYYFxwdGBgXGBsaGhccGBgYHCYfGB0lGhoYHy8gIycpLC0sGiAxNTAqNSYtLSoBCQoKDgwOGg8PGjIkHyMyNjQ0NTI1NC0xNCwyNTUtKi8tLDQuKS0vLy82KTQsNC80LywsLCwtKjUsLCwsKSwpLP/AABEIAOEA4QMBIgACEQEDEQH/xAAbAAACAgMBAAAAAAAAAAAAAAAABQQGAQMHAv/EAEMQAAIBAgQDBAQLBgYDAQEAAAECEQADBBIhMQUGQRMiUWEycYGRBxQWQlKCkqGy0dIkNGKiscEVIzNTcvAX4fFDY//EABoBAQACAwEAAAAAAAAAAAAAAAAEBQIDBgH/xAA0EQABBAECBAQEBQQDAQAAAAABAAIDEQQhMRJBUWEFE3GBIpGx8DKhwdHhFBVC8SRSciP/2gAMAwEAAhEDEQA/AOG0UUURFFFFERRRRREUUUURFFFFERRRRREUUUURFFFFERRRRREUUUURFFFFERRRRREUUUURFFFFERRRRREUU7XgifF7V2WzOWBGkDKSBGlSuCct2rzMrM4IAIiNpg7j1URVqirx8isNLDtbmZdwIMeuF0pfxblZLYBtm4w1zEjQbR80RRFV6KbLwlfFvuqfwnle3ecKbpXXY7kdcpiJ8jRFWqK6E3weWB/+l3+X8qwPg7sf7lz+X8qIufUVfm+D+wDHaXP5fyrB5Asx/qXP5fyoioVFX618H9g//pc/l/KpNv4M7LGFe8T4DLP4aIucUV0q78FtpNLl1rZOwe5aUn7UV4w/wa4e4SExGaN4u2jHr/PasPMZ1Cy4Hb0Vziiul3PgssqJa8VHibloD3zWi78HeGWJxKx49tZ/OvPNZ1CBjjsD8iud0V0Z/g2sAwbl3YEapBB1BBA1Eda9r8GmH/3bv8v6a2LFc2orpf8A4yw/+7d/k/KvH/jfD/7t2fqflRFzeiuiD4OsP1u3Rrp6H5Uf+OsPP+pd/k/KiLndFdHPwb4frdu/y/lWLnwcYcLPa3f5fyoi5zRV2Xk3DGct240GDEGD4SFrL8m4VRLXbijaTAHvK0RUiir4eQbP07n8v5VF4pyZat2WuK9wkRAOWNSB0FEVNorNFEVuw1hmwNjKpbvXNgT84+FMOWsI6u2ZWUZdCVIBMjTUVO5KWcJb+v8AianZFESa1xdrL3lGHd5csCJCnugd6FMjT+tRMLxFrWHayLLsxDDMVYAZt5WDmI6a9B4VZFXTU1grrv4URc+uW3BAZSIGxBBj21v4cv8AmoZI7y6jprVm4rw3tMRYWSM5yE7xLAAxPnTvA8sHD4qwyMzp385YRlYKY2OgkiDvPjXtaWtMkzWGjuvJssxIVSfICa8ZGDDunXbSrTh+AouJvXe0MuQhUqdCCAcqjecs6nT21YP8Mt9qFhu6uYydGjYnqD6oHSqmXxjEjr4r9Atvl5BP4NO6p2C4ElxFZs4JmRIEawNCJitx5XtkRL/aX7tKe8N4raxZdLSlXSQRlhUcbEaA6nw8aj4/BZVc9pmcEjIqtAJiRnMDYeFbcLxCPKttFpHLf30WGZ5uIae3l1Sy3y3bGxbf6S6j3Uh57tdhhQLZYC5cysZGqqpaJG0tBjrlq+Yzh6ZbYRyC5WAzEgqR3u7MgDQ7+U1z74SsYDashbi3FdmcEAg90ZdR03+6hy4pWU06nkR0Uzw3jfktBZoOe42sKp8K5dvYgZkChQcud2CiYmBOpgeExI8a8cY4BdwxXtQIacrKwZWjeCPWNDG4roPwcWJwagjRr7n2RbG52MqQKoXMfFr1+8xvSpUkC3EC2J2C9PXua1Xt96bLoYMmWXJkjFcLNO+y18K5evYmTZtyAYLEqok7CWIk+Q1rPE+Xr+HAN1IBMBgyss+EqSAd9/A+FMeVLONdgmGa4lssC7iezWBqzHbQdOulWj4Rr5OFAUSDdVWYRuiNqQPRLNOm2leB2pHT71XsuS+PJZFpTvn6pNh+IZMJg3aYFy4j7SVUmPcHEeqrunCkIlSSCNDK6+HTbaqjyDew92ycNfMHtDcAIPeGVfRK9RlMg9G67Vf7fDM6kZVtsugDSFI6BeoIG+49VbBnwxObE80SqDOhkjkkeG6A/O+iXHgqeLe9df8Auta34GgBIzEgEjVd4221pjwo9ozl0MW5WScuctEMDPjIB2006U1wvBgJYswLlfSGoiNIJIkwBoB6qZfiUOKSx18XTr97qvgc+UcVUPXb2XNMHdNxA4QwY6bHqPYZrcVMnu9PCr6mB7VjlDIMxAI7yH1gnu+zSNK8XsD3iFIkSJhcpIEkSCcpjWD91YxeL4kgHxUfT7CzeydhILNu4VHug6aGelanDZZIgadNfOrDYwwXM9zKYCwSJI1g909fRGtVzjmHz4q3dUnKRDRIBIXQgesf0q2LaC0xzh7qG3VV6zxVksNZ+LuSc4DQcvfJ7xWO8RMj1CvOI4i/xYWFsXCQAucqwEAzOSNGPjPUnrpY2WDXrLvrWKkJZwC+xtQ6sGXTUESPmnUez2V45kH7M/s/EKaKKW8zL+zPHl+IURcqooooi6XyZ+6W/r/ianJTTzpRyUf2S39f8TU57WaIsRIrBEHy0r3ngbVjPNEWzB4K/cvDsHNvukXGG4QlZjQ66SPVuKuuCvw8ZoJORSVhhsB5khhJMbHWqBzBj+zwkAkM95YHlbBYz5Syf9FW7g7pjBZxEBLhDxLQVLEZyp0zgEMQPP21AyJ2U+KU00ir7/f0XkuFMWMyWC9dq6JsuLW8jtna4CVWEg5CoOaZMDWRPnrW3iPGFw+FDlbhXUEnVoDR0nQ/0ql3sEOI3bvxNms3LbEEqSqEE6k5d5IOv9op/fx/xW3Yw95mxJInPJl2GpgySQFbbfQ1y39KMmo2i3jfl8I/LXqrmaNmI5rnOJaT+HmCdd0y4bj2Nw3AmW3CgKq6tM+l4Rpr40v5m4pezr2GE7XOsklyoEaHNBA+adZiAN6qPNvL94YhL2Ea62cFt4yFTBAM7SCI8vOugcNvF8Lb7b/UCg5GY5GZpCh/ESpIB00rOJoxi0tNHnqRXKiL687WWVEwtGQAHtI0aR+fUqn3cbxW4xC2LdjKIBuMCT4BXdoJ1kECKoPGOD4myc2IRhmJ7xIKknUwwJGup99dS4w2IN7u27dtGSGchhlbVIVBBOw1BjzGxo2S7cwOLW4XuPavWt2LRlzKx32866MY/BGJCR997PVRvDvE+KXymMa0Hpv7pxgbhTD4TJoOyzR/EXfMfbT3D4exi2c3rFtnyklysk90kazpqKq3Lt5L2HtW1dRcthwyMcpILswZSdGEEbGRG3Wp97mzDYVHtBmvO0Buz0QbSA897aNNKwyOB0BAFuo11tPJm/qiGWNdT2tPMZfSxZtW7ChVyyAPRnM2Y+Z21MxFVrjV8nB4ktrPZ+83B3vXuPaamYXjmHxltUtxauWoULccDOs7hj1HgT/elPM+JS3h2tm4j3LjLpbcMFVDMsVkamABv1rLHcBjBh36c76rxuO8Zt0b4rvtv9Ek4JwHFuBew6nusQGDKDIGsBiJ8D64q+8Bv8Rc/taA21Q5QxVWDaQQQZE+em2lUvit82rGBy91had9DrLXWIPlIANXDE4m1ew9jE4lXXLB7kwSSRLhQO4SobQaZo61mMPzgHXR61qPQ2mf4qQ4xujDm2Rqn2Ds3LttG7C2LhK9onak5EzaspGkx5+6tuKu4i3cs9mFu21Yi4mjFVDTbcHYETsNdvUJfLz9ovxhXBVhAIUkmSkGIny129QqFhuO2LPEL1lC7uYOSDlDAdCdt657PdJHK6IHiaNddaPPnyta/DmsmBkEYBAOg2IPX9E/4ZjlJaBlzsSATqYHeIHlpPrrRjMLbIF62YCF3KrszEEGd+p93qrzdxQYsvogHV51KhwGXpCydNelKeZ+YrVjGWLVyVDqYPzIYle8B0nTbaq1kEsUjYyCNiR23W6P/kW6LfWvYfmoN4XHkKqMhOSdMxgx1PjtApPxxgtwWW0uIqnLDaKBl3Ijxp7iscuFW9cuAjsu8Rp6cqAqn+M6z4TpvVcHE0xVi3fZWF0Z7em3ddWIPj3WQCfONq7109yhg1Fb99x+SpsWBxhMoFNBr91FbU+7SshYmK9XG1rKXZnSty3rWFnel3Mf7s/s/EKZC5FL+ZWnDP7PxCiLlVFFFEXS+SxOEt/X/GaeMmkUk5LP7Jb+v+JqcaxNEXtV0msMuvuoJMVjWfdREr5yU9lh/og3R9Y5Dv5iNPI0t4RzI9nQjOFR1tgmMhfcjT7qud3gi4qzaR7gtj4x13bMo0Xz0qtfCFwK3hcVkszlKBvKZIMeWnvmqWaSN8xhcLXU+HSN8hrOev1Sng3H72FcvYfIWEHQEEeYNXjkbi737LrcOd7VwMpaCQlwEGJ2hwNRtm86oCWUNokZu0DbR3ch6zuDm/qK6b8FPD7Vm2128rK9wlAXWEyDKdZ0EsDv4Uc7yj5rGW4dN6/0sPF2ROxnNea4tj35K04riJt4UXGsByugAE5lUalRGhJB09ZrD45buHF2wjNJF0jUz0yiToRoMumntpliHS/3VuIRrI+dIGjKevQeEdarfAeFth7125cci3c9FAYIBBGiDWT4gVzkkZdI4cJBdrWvXau26rMV0Ix+Mu+JnM8+yZYV7l/tnxCIgCzbVt0MfOj36T060lwmMsgO+FKX3bRkRgrMQR3l1kjedP6ittzBKcVfvpcZ2KgC05Cp3RoJLaGB186R8b5B+MYjtbN23aJEuizKkDUpsDpEwasYDLADFKDwVexr0PMfuvfKwp3+YHhrjVVpr6bn1UXjfALV26C2Cvozk5uyIAE7NkcEHXzHjVF4tg+xv3bUz2dx0nxykifuro1hOI4GzlRRikObKwBLW/aZO8/nXMbrksS25JJnees+2rCGZsurAKHQ3+XJW+DFLHxB8nEOX8qVwfBLexFu2zZVdwpPhJjr16VZDwGybjWEwmLZknM+dA3gO4y5YPv9dVBASdN+lX/h+E4newzYfIAoABe4crhTqozEyQPP1dKzklbGLP1r/azy45XEFknCBv8AurBw7lJWftroFoWrKpbV2DG2qAAFv4jO8QN9yIef4I7LHeU5cwLRA8FJneN9x5aax+H8NFhkure7i2uzgNm7509EmWM9T0rdheZLXxjs7lx2uKNQRAAI1MRBgHXU1DGb4g8f/BlAHp+Wuv3ouRyMbD4yXycVjvz56aBN+AWStlly9mwJkkeWhA8ANI20rxbsNme8FTNlyr3VzkiNWZfHcCTuK1XLpcslsiGABukiGI6QPRPso5ewFvD4coXaEJLlmJIO+433qgyJpJJH2343Hbf5X7KdFCyKEODtB9O5CpfwkccbDC3bskrcuS7nQgQSCokfSzH+9c2vcXuvcW67l3WCpbWMpkaHSJ6V0X4WsKLoS9bBbKQsgNIQgkkiNBmAHt865ca6TEYfLBkHxc73V/4f5XkDy6rt13TvjnN1/FIEuBAA2Y5Fy5mgiW11Op95pvyw4XBwd7l5svmFW2X120kHWPLrXj4MEVsWytaFybbQT8zbXw12/wDtS8DayYYIy5WTFXgNdD3IaAd40E1JgkHn+WBt/KjeIBrMcsYKAI/Mrcya+6vTJM7V5uMZ91ZEgnWrdc2sW1pbzKkYZ/q/iFMRJ8qXcxk/FX9n4hRFyuiiiiLpnJQ/ZLc/x/ianeYUj5M/dLf1/wAbU7Kaba0RZAAFYMGhVkVhl191ETWxwy3fSyrsykYkFCvUhCWG2mgBnyrzzVwEcQIazcQPba4pkNBLvnClgNCCxG0a77xM5exGUMGYKpO5XNBZXEjrOnTxNSuF8MsJcW4quLrOSwGYgzMGM3e32y7T66rpMenvkd7V6FY/3J0L2NYaLb321KpXJ/DXw+Oa3fQd207MNCIXUSR0kCrfy5iLuIus4IAZg1u42zMmacqnUqNIJGpk9IE7g/CThTctXGDO4uEOdxPeEnUwKn8MuC0O0uWpBAKMgBK6QVie7vHrnyqBjZQdFJIwfHsO+nf6KZ43J5k7GH8Nb++p/RbuEsM927cg3BLZRplAHfgeZkT+dKMVbLujGS+bMRvoTvr4aD1R4VK/xYWDczd5y2ViRlEsdQpaJkkfdWjFko0KMwBykjcxI90VLwJWSzyubroK6VWoHa1UTY00DIy4Vd7/AK9054cqdowKg5BElpk9dCY3Bg9NqT8x47EWblo4exb1YT3RnRGAmR0OpBP9qjWMEy3sTduXMyM6ZUMwrMJJ8emwjeq3zrxRrGJs4i07DMWtuuoDdkygwrdCGInbSQao24+TLcpdY1GpPTaui6OCPFGSIWgXw3Vc66rpeP452KM1xCttFJa4dFkDTKOsmAPXXCeF8DOKL3bl23ZTMZuXNi7awAN9xPQSPEV0viVr/FLKfFu7hxIdQIY+Wu3epJxDl5MNbtWlck2jdZhHps0ISR0AjKPGDUjwpjXExtFHn2rrfM9FtMn9DEfit7jt0VNv8KuYW5buZrbKLgyXkYPbzIQenUaGCBpXaVR7rZWYrac91ggIc+kmo3WAYk+Arn3AeXhdS5hrq3BZF3tkuJ0OXKVIMzCydOgn12Szxa/grWItC3nCKosKrSWSAM3UkdakZj3QPFCzyJ9qI7/otMg/ukYbxU5p1HUFPcRZ7J5ydoTKqxIIM6GRET5aUnucbzYi7hSBbvJbLhsgy6CSCoIDAAz7IrZyrxvtsPmAXcQhObK0nXp0UmPMVuHBlu4lcXJ7S0sNMd63DSWWNSBK+cioWOMsXlSknhNb8/TauXutErMSJzsNzQDW/fl9Ej5J4tftu63rb52ZmZ3WEMMFYT82CAREj3Cre2Ow5Vkl4LzmAOpmQZHTp99V7D8WVnuWgGV7YDHqGUgFTm2B12Pgd6sQ4Vb7Fe0gQCzOu/eMgbEsNY/pVx4jHixvZNJfETQ4d1QQyzvDmMAqrN7JbirtxRmRGZGPdzR3kJAYbQTAzAdQK5fzXwVRj+xwy/6nZwg2D3ADlE9NR767Ni8GXdbjurWFBbLBAAghNJMnvbjwrnnEz2vHEyhUKFWVh8/TMJ26GPKD6qjPzGvp4GwNn02B7hX/AIE18T5G3pV1+tdFJ5A5fXCu143kuvHZm3b1VSSNSxGpECBG/vrVxjAfFhatu4us9+/eDr6IVlykTOusE+rrVpwvBUs4qbSw7lC4mQIk6gaDU6mNiOupS88oiXcPZRVEdo/d8WAL6HWCSp9lbYmsOSxzDfE2z+mijOzpZg8SdQNundJWABrIgzXhlk1nLvAirpakKRS7mYD4s5H8P4hTBE9tLeZBGGf2fiFEXLKKKKIumclNGEt/X/E1Oc56jSaTclrOEt/X/E1PCvn1oiwLmmlbbdkk7a6V5tW9Jp7wXDP2qjLAMS5iAPGN9N5IiOteE0LKwc8NGqYcrYdlW4SIMwumrEQwA02IBn2VLxvEktxfxDtbIIyqcqnc90GPR3G0kA7xUvF4gWu6jFERS7Noc067nTY7+Hqqmcw89YfFoMOF7TMwXtDoFJ0DSQNQTOgA0GtczjumzMt0rQRHt7e/XnS2TMayINdq7fnp+nzVmxmPsw1xCWLLnIGuVdGOvzswBiOhrTylzGt9gVXSSupUkFgWABQxqRsep86gfFHQWhbCwBkHaEzCABdF6nqdqzwjCNZQgqA2YtpB/wCGo85OnlV3/a4WwGBo0OuvXl8lVnNe4+c86igPToQm3HeHXcS9psgRLVwOwbVnCjZQOu0edbOHkIGLICS27g6DvM4AboAJ08vKk3NxuYrCtbB/zbdxXHZn0lESR10knYdI2qUuHuhi9y8wVcqosaq2pmSR0Hl7a5hrZsdpxnC3OPLet9PW10hbFlRMyHPAay9KUvgHLsXrt6c1m+Rc7O4JZX1Eg9QRt5RVP52tDEcSsYZbeZUOoTTusRIMbbb+dX7huMQ57eZhcbXMYOw1iD0FKbPDraXbrWwCWEG585iYjXX/AOTWDXSx5IjkBBOw6XoPWlvxMmMh+RYcQKuqulsZbVoRYRgEHdRSI027okmSNNh1pFzGDKsRqVcsd4ZmUkSNN5PtpQ+JbNnUlXPzgxJGhHzp6Het97ibNbytB19IklvaSf8AvurrcbEhxgfLGp3O5KopDNK9r5HXSl8A5iaxc7NbbObgYgqJy5I3llAG2pNTOJdrirVw27b2sUVC/wCYAuZZ+aQSswDBGnqO9Yu2yXV1d0ZQQCjRvEg+6sYOw1u8Lou3GuLMM7ZoBkkaiYkn+tY5GHFMC6vi6+m3st0MssEvmRn26qLyjxVcBevJeUs5ATKuoJBnoQZmIrpfCr7kK62ntq2roQczFpEyfXPXeTVascjm7j3vlZRkW6g2Gc+kD6mBj1+VXUE2+0fOBJSAO8M2ueQOmYEeOnlXMZT3SOdHG48WljkToKA68/ZXmbPjngl4QSRqTyFLXZw6YZgJLO8LmgCF2G2/Tfz2FeruJzG5aGfMoLFxoTB7oAHzYOhrxxrCWxZa87ZSQCWnugnePKlKcQD21uWbhKG3AYE6lN10/in7XsqPhxP8Qmd55+IjQnkfT9FV5HBiY7JYRoDr39164lxTs7ardYjUsZOoAjLmk6QROviKx/gFsXTi2Qs6pbUSSASdN4+iQKVYy0CqB+pbUHoAG39dMbtq5MoVMssqWIULMnTYnaPurqf7WBEyEO0ade/VVY8ReHGZgp0gI9E2biJKwjTmiQ6khNhk/i1PuHuqHH8ZZxbfGrBLC1mtkAHuliok/wAJVZnXY+FM8FzHZu3HS2xzoWiQQJQkyDsZjykdN6YcL4BZtm8baKEumWIcaDvESrExuRBjc1Emjh8Mex7AaOhPvz9OSk4rjkNf5v4xRA2HfRVC/hiNxrpWkORMiKe8Qwdy2EUguhjKBDNbBMDMQTKee421GynFYcqxB0YdDV20hw4mmwvGvDtlFVvAUv5kuThn9n4hTJB76W8zJGGfw0/EK9Wa5VRRRRF03ko/sifX/G1McS7ZWyAZgNJ2kdN6W8mD9kt/W/G1PF8KIk/KvMbPiFW7lyENOh3CkidTpIE6V0+2xtFXVlGbW6S0MI+YiDfUDU9CNapXJnBgMc5iFdPSmCjEjNH9Z9YpnxV7tsveF5WTIgWyySpbQRmzAyTmMjpvoK0zQjIb5ZJA3NcwoMkpjmsAE1Qvr+60cbw+INoi5eQJIUW8rZSCe6Ce0EnWYiN42qpjhLC25y2M6MQbWVsxAAOb0tjOnqNXHHc1o9u52Vou9tQ650QqrSBJ1MZZmes1U8O1t7Vw3kc32JK3FYBRPiAR86eh0OkVJLWjZewF4bTguicPw5FhQyhiq5QNfR1Cz55MvtpNxK1czi0bxt2mIAYMAQBurkAaRpBOmhmARTu7hENi2WhmkZhm0gDTY9IG4g5xUbieAW7bCt3Y70iCBAO48I9teseJGmuWnyUEOEctO5/YWji/FThcObuFQXGLLbB3ILD02+lI0HTvGna8w5rbMsduETtbZ2QkaGNiJ6mfUZpFyuFuWrlt1DgEutsnU5QpGX2k+WvjFTDeJtPcdDbLwhtiDkgyCW8zHuPWuXy4xJnsDm3t8untRK6iIRjBduCDv1uqW/D41Estcuu1mzDAlt8zrAyBZMkQY3iNBNV7l/mftb+KWc1lFDqwHehGE90mTOp9g8aic/4dzhbAtA9issZPU91dz0A2HU1RMBjbli4ty2SrqZB/PxB2I6g1Jc1ss5m5g0PY/Uqw8PwAMEtB/Hr6dFdy561kk+uoic2429cy2sNbMiQgslvbLan1zWrEc4YxXS0baWLkwf8AKAJzGBIcGB6qnf1Y6fmow8KnJqx8/wCEwYmT0okk1o+U2MOJFu3bF4ZjlVrIBdR84sApEa66AdatPGcXeXBvcSzbS+FnKDmdBoGIGoJA679a1nPAr4Tr0/VapfD5I3Bpc3Xv/CjcV54+JrZslWLZBdJB0k6AH3E+2nXE+O27ODN0q3Zucy5TmOZiCSPASdvOuI4nEO7FrjMzHdmJJPrJ1roXwfYdvilx3YlGfJlbVFCDMTB070sPCFPjUEYrTkNkBol1nv0+Sl+IYccGFtq0fO90c/cQe5hcItnP2d0eiPnEmQGA6mQYrTxPHfEcNhsOCDiLbB2VNQMxbMrfSkELGsyfKbvw24jpF0DICOzIGqgk5B1+aJ8vbUHiWFVsYCRlYoQDprl1XvfOmZnrmrdiAjMfFX4bN3/2/gqrmyg7CjjrTn3pR8LedgDdtoilWYoW9GQQBruY3JgamOta+OKzW16ZbgJHQ6gD1xP3ipPF8GLhCl2VY7yIPS2jc+R8d9q3YXsyCenQHTQgA6equhAJC5rzmte0g7cvvmqE2a1ilt4d0DXGOaEbMpkxmOYA+MjYHWrtyphsQGunFshtgqBGs79cxg+AGunnrRcXZurjrz2FJe08kgTAaFEjwloMbffV7weIuC217EIqsCS4Rs07agbBiSdJ9ZqJNB58ZjJq1YzTOjc1zdfqnfEMHbNs3EmTqskgHdSoGhGnXwArmXPXGms31FuO8gJzDWZI1AbTarPhbD3XW+WdVVWFuzPzSCJczqTuFGgHtqs/CRy7c+NjIMy5AAZEwCSJ8dCDWrHhOOzy3PLul9OiwifxzcQFaa+qS8J5iZ7gW4FgiBAjXpuaZcyH9lf2fiFV9eXMQIhRO47w/OnfHc3xRs4hoWQPGRNSFYrl9FFFEXTeSW/ZE+v+M057ekvJn7pb+t+Nqb3ZCMVALAEgHr16URNuCXFXtLjuUVEBzDcEkQB5kwPfWzm5EVVQMQytMdQCO8GjeCAAdOunWl3JHFRcN1bogZVIyidQwOzHxirBzBy097ETaCDaVbV+moUNp6vLwqC6cx5BDzTa0ugCVqfHGacB8QOu+1ae26TYPG28PYzBluXXyyCdANZBXeI3ncnwqBb482QWgEVQZbQ97WdZY+XnApne5LcLdgoXtiSsQJ6AnOfDfpFVawLzYgYc2ALhjMJOgIBJMToAZmpweHfhK0sEZsk/f8K4YHmdbuLFq3mRlYkEwwuQPRA0ynqGM+ifGpXHsVdtMQE/znY+isqo0JgagyD/AFqJw/li1aui6ZuXNWDEwMw3hFMidfSmRTm2EJbK5OYAhiZB08Z1kzGprMNJdxdlWSPjDhwCwFC4PcIJPxfsz39huCAIHUbyMojua1Pw3DZt3mNx2QsrFWAzWyDEDTVYJMnw1jWpPAry22e4zsZY7hiAhiYjaMq+5tKlAiyLmoBysudgRmYyQEEeiPV/aqLOkaMgfAeIEUevUeg6q2x5H+W/hcOAjUdOh62udcTxeXhbq8lhfypIgoZLaSAdFBHu8K88ncbL2L/aZGfDor27jgFlBbKYJBM6iOu1W7E4JbuHuIEtM7HNluEATlhG1Op3B36VQ+VMCbN/E2b/AHX7F1Ns7NAzTIPSAfv6UmLTO5pbs4H12sq/wJBL4a7hOup32/ZPbnHLxEM7QfPevVvjG3aW7dwr6LOoJHXQkTvrSs4xOrKNfpD86Gxlv6Sj6w/OrYxMIogKoBINgpzjeYrjjKCQOoB0Ps6DyFQUxzg91mHXQ9aiHG25PfX7Q/OsjFoToyknpmH51k1rWimigseEJtzpw2w+HtX7822LZSyLmLCOsddx7J66tuDvh2wyWrDhkC97Q5oIZAZ9Waes71U+fMY1tLOGKnJ3bjPqTm2KrOndX+tXW3wlbeEspbVwgKASYzmS4Pd1LSAPAgxGtc+zhblM10LjXT791bZhe3wscd3916+i9YWMNZJvyFy2lYnoGJJO0x0BO1e8fdhWk5VPzwYhdACreEZR9xphbwty6FkFDbBXMcwLoY0y6eA1nf7lvFcIe9aaEY5SH6MzHuaRptB8SKlYzic0usFxGo6AbEdb+9lz7y047WmxRsHkSd9ORC84bDnKBBLLsScxII0mNImTJ8gKj3L6IS1wMDICzowOmcFOu8biN6YWruRT6LGQzKw0LRupmRpsJNKuPcMa4nb51LAljb6jUs2kTPTr0q2MkjXkOFN5am779FXMijeQSdefRVPjHMeVr1pUyXLl5SbqGCyjKQG6n3x5Uz4dzOyqwvEv1UiAQY1nUeudYI61A4ty05dXW0t2ZLMXKZG0MGWAO4jxIbQU1wfKvdU3NCYlVU5ddgHY7x1g+U1t1vVT3ug4dVjg15r957966cluWjoohj4xoB74rPGbisLTqWyugZcwggeqn/CeDpZllRmzHKUEGYEkExoO94Eny3qr89Y90xDgBcqBAB4Zs5jTwCx65quGQX5bomu0aNfVSo2M8sScOpOh7V09VGF6BS/mV5wr+z8QqLw7j2e5kdQJBCkTv7fKpHMf7s/1fxCpy2LldFFFEXTeSf3RPrfjanT3AfupHyZ+6W/rfjNOgg9s0RS+TcJ2WMZwodWGibENIOmkb/2p7zRzLcDH4sqJciGZwcwEeK7H2++kvDSRdXKYMit3FcKc5YkkHrEf90g+YM1HkxY5HiR4sjb/AFstHEWycN0CFnl3jV8OUxFyM+iukKAIJKtoNPA7g+utHOPCgq28TbvdncgW1VWgnvwJb5phifCBS6/Igg90biNff4eVaMRZt3J+NF1TLCsBmCHpKjcGBtrUiun+1rdjhruMJrZ5exKoVfGOQ4KuMpeM24DNEeEiKZ2rdtbXZ21a98VKdz0Hzgypk5RGrEdCB7a0YjjlnBlMM7XCRbUFymgGwLAnN0nQHSKY4PjFu4S1plY5lDFAe6QSyCGGoEtG4rf2CrHueNXjTsEwZ0JtqysgEG4TILg6Ej+Hc6ecbUYu6tt8ohtAN5Kg7AnrpBnTetXEuIAXVe+y93XKVOUrrI2P963jmq0BCC2qsNcoaZ8Zyx4fNNVjvPic1zW2aNi9L33Oq3Mh80EbC9DXL20WpXVluBUDXArMjFjlGUei0eiPOddPKqJy7jXfG3RiMjXcTbuKrgoQGymAMpIAIER6qsfMd18XbFm3iioM9zJrcMaBmBELXLOGY42btu6upRlYDxgzBjoRp7ahHjlcXvBb2Ote/el2PhWJGzGfG1wcTzAr0tXh8Jbn/TX1ZRp69K0Nh7c/6afZH5V7bi2Ecg272ST6N0MCs/xAEEDxmtq3LUkfGMP6+0Gvq0/rFWgmYRdqsdjyt0c0/JRhYt/7a/ZH5VItYa2GUhFBGoIUaH3VlDay/vOHiYk3Rr6gAT7wKw3FMNZOd7tu7GoS2SxYjYHSFHiSfVNDMwc0bjyu0DT8ku+EDiL38Wljoi21HmzqpJP2gPUK6rg8XcWzZS1F/KveaJEpGkz3W/8AUVwW9jLl6+bhJNx3mRvmY9P6D2VfOEYC9hFVUxnYvr2iInaLmk7kmJA0000qklxy4tLWg1emta89Fe5sDBjNidJwkV+Svl7jpd10YICCoEZiw3BAMEHby99aL1t0btX3Y/O9IxtAI9EbVo4fzJaRQXPa3og3CoWfGYnr93qrRjLpuvmLSLh7oHehZ01iInp/7NTMCEtl4mRcAoWTqTXTp6riszjDeEu4jZqhQ9f4WLyi4VJyMBLMhXT6PzoBYTAiRrsCAaX4zjS5AMMVuNnChLRViqnTNABAAIGsaT56z/8AE0tWCr2wO8Abm7byIHSI8fZSmzjLeHa4VIYN3lKifMKdYgSPs1btc6yHCtVHhYXtDt/p3TpxoqkFokZyYYuPROggz46RpSXjHNeK7bshkZVAJzk6mBuUjY9Ndp9UzD41Tly4hQysMxZVEgiTlBGnh19tIsTaLYghCCJIkGZnYAzvJ3rx4a4gkajZS4cerc7mNeSs/KvMJzzdVVJ0YIWg7d7vdQJ0102qrc74Rr19ypXvFTm16Z4jSY7491N8BgWth2YEaRO+58j1iKg8SM3WnSDEerT+1ahCwPMv+R0PssonDzeBn4QL+aoWJ4NdtuoUhm9IZemUjxjqRT7j1wtg2LDKxCyPAyJrOPT9qs/8bn9KxzGP2Z/q/iFZqauWUUUURdN5J/dLf1vxtTq4R99I+S2/ZEiNM0+UsachANfOiLdh7hV8w0PT/pqyXseqgEtmGUBVEHQa9dhJI19VVd74mpXD+IhM0iQQJ2n2Vk00ouRAJKd0Uh+Fm7me0sDfKfDrHl921JuJ2HFokKZUqdtO6ynWdPfVrs87BVyhAB5Ehj1HeBmojcxol03rl641oiBh+zTKCYGp+dt4T7qhOmnDjUenLVSIm208Rr2P1FrTx7hVvGpZfNkbcFlklDupg9Nwdt/GakfJK8S7WAbKPcQdnbBVDZWRJYCc5BJnYbTOoa4Xj9vE22CKiJIg5NZ30M6EbTW/iPG7/ZFLTqbk6O+mh1J0Ou8aRt79ksmQWgxtAN8zy66KBHE4Hhddcv21S7mjHWLNpRfRwobKroO8TrrBIBEDTXw3qNw/DYe4J/zjETNsrvqNSfOs3+IX0Vu1upcIk6oSpgTK5pj11DXmDEbm4Z8/OoDMXLazh83Xrv8AX91ch+PwgeVr/wCqSrinMi4dibeFugqYS5eJC+vJl18hmqk2MM9xwqKXZjAUCST5AV0h+M3SIY5gd1YAq3rB0Ptr2vHGCwlu3bOXKCqAEDrBiV9VbjBNpZB7qfB4hFA0hkdH1v5kqqrySV0vX0UyJVAbjDxn0Vkes17PKdiSoxD5gJk2hEeY7Sd/PoaZukCa9IN6kDHbzK0O8SyD/lXsEpvcpWVQscQ0j/8Alp06dpO5rWeSi3+nftk+FwMh9/eB99OQNNKwqyTQwN5IPEskf5X7D+FWsTwXEYTEL3CWVlZGUEq0EFSpjXX210PhXCziLZd8Pcw7eRzKSd4ESB5H39ajrzJfChQ3o7VFsczX7ubM5JRmX1xH9o91RXY+RfwPA71f5bLzIzhkNAfHqOd0n68u2yhIzqFIBYjfx0ju/fTbheHsgMHddgFgtKxMmYAk1Uf8bvad86bVtw/N9x3NpVs9pE6rqSBMHuny8Kjy4+eWcDZRr2o/NQiIHG3sPsb+qn8Qwa4q3Flzc77LmAIAuLMrlgkiMp08CekUot8tXYbMACBoMy6sCPE6aT/3SrLYxRUZmyFspIQbSRDCFA1M7wDtNbP8QVMzmGYmdF110ETqIBnQip4dkRt+MBxrked+2wUQAXUYLW3z109lTv8AB71t4dDLHTYz0+bpPlTvCcD7MZn9LcEzAjePE+VazjbWHV7KveYXcxLm5L28wj/KJ9GPE71H4DxCxhLZS2bxkliGYEOfMDQDbxrDz8hosR37qVLBG9hAkI9t/wBk7v8AEclo24thRDEhYlgO71gmY91VC4SxljLE++mPGOYDiAJAVV0AFLO3qWwU38NXqeeqiwQmMam/2S7Ffvdn/jc/oK98zx8Wf6v4hXjiABxVmPo3P6Ucx/ur+Hd/EKzUlcrooooivnwcrNu7/wAl/oadcyKPi7/V/EKR/B2f8u9/yX+hpxzCh+LuZ6r+IURVC9hyjFW0IrxpV/tWlMEqDoNwD086yMEpPor9kflRFz6tivFXxcOn0F3+iPyr02EUnRV+yPyoijcsYk/F4k+k39qeNitKWqI0GkeG1bHEkURb79+dPKqdj+Wroc9muZTqNRp5anpVoIIMdYrLGQKIqYeXr8eh/Mv51dcPbhRPhXhgVisg93rRF7IEUWre9a2UgTXpTvvRF7uW5GleVAryDp1rABNEW3ICKo+MwrXMTcRBLFm0kDbferougNVjAice3rf+hoiijl2/9D+Zfzpry5w27avZnXKACNxufVNPUEHWvE7euiJiuLrU2KIJ399RQhB1rDtvvRFG5iwXbWjGrr3h/ce0ffVEYV0UoQd61XLCyTkX7I/KiLn+lBAroBwSxOVfsj8qy2HXTuL9kflRFW+VMEGc3J9DSI3zA9ekUz5zX9jufV/GtMbdiBKgD1CPHwpXzf8AuVz6v41oi5nRRRRE14NzJcwwYWwpzEE5gemnQipmJ52u3FKMlsgxOjdNej1XaKIrMvP18fNt+5v1Vn5f3/o2/c36qrFFEVm+X9/6Nv3N+qj5f3/o2/c36qrNFEVmPP8Af+jb9zfqrPy/v/Rte5v1VWKKIrN8v7/0bf2W/VR8v7/0bfub9VVmiiKzfL+/9G37m/VWg87Yn6S/ZFIKKIn/AMtsT9JfsCj5bYn6a/YH5Ugooif/AC2xP01+wKPltifpL9gUgooiffLbE/TX7ArVh+abiXDcyoXMnMQeu+gYCk1FEVmHP9/6Nr3N+qj5f3/o2/c36qrNFEVn+X9/6Nr3N+qsfL+/9G37m/VVZooisx5/v/Rt+5v1UfL+/wDRt+5v1VWaKIrMef7/ANG37m/VWT8IF/6Nv3N+qqxRRFZhz/f+ja9zfqqNxLnC7fttbdUCtEwDOhB6sfCkVFEWaKxRREUUUURFFFFERRRRREUUUURFFFFERRRRREUUUURFFFFERRRRREUUUURFFFFERRRRREUUUURFFFFERRRRREUUUURFFFFERRRRREUUUURFFFFERRRRREUUUURFFFFERRRRREUUUURFFFFERRRRREUUUURFFFFERRRR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2271091" y="1323627"/>
            <a:ext cx="4710642" cy="812319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Playtest early &amp; often.</a:t>
            </a:r>
            <a:endParaRPr lang="en-CA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Portal dev clip 1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32AE2-A675-D434-E6AB-9AFECAC63154}"/>
              </a:ext>
            </a:extLst>
          </p:cNvPr>
          <p:cNvSpPr/>
          <p:nvPr/>
        </p:nvSpPr>
        <p:spPr>
          <a:xfrm>
            <a:off x="2436876" y="2216304"/>
            <a:ext cx="4727448" cy="38404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9DF60-3D06-37CB-4C96-69744DF381FA}"/>
              </a:ext>
            </a:extLst>
          </p:cNvPr>
          <p:cNvSpPr txBox="1"/>
          <p:nvPr/>
        </p:nvSpPr>
        <p:spPr>
          <a:xfrm>
            <a:off x="3454146" y="3167048"/>
            <a:ext cx="2980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ierstadt" panose="020B0004020202020204" pitchFamily="34" charset="0"/>
              </a:rPr>
              <a:t>Insert clip of RTS gameplay (e.g. https://www.youtube.com/watch?v=Q2zfx5hQ3CE)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Polish + Aesthetics</a:t>
            </a:r>
            <a:endParaRPr lang="en-CA" dirty="0"/>
          </a:p>
        </p:txBody>
      </p:sp>
      <p:pic>
        <p:nvPicPr>
          <p:cNvPr id="5" name="Picture 4" descr="A person walking in a dark alley&#10;&#10;Description automatically generated">
            <a:extLst>
              <a:ext uri="{FF2B5EF4-FFF2-40B4-BE49-F238E27FC236}">
                <a16:creationId xmlns:a16="http://schemas.microsoft.com/office/drawing/2014/main" id="{4D644693-4332-F10A-C29C-46AF118FC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0090" r="12301" b="4310"/>
          <a:stretch/>
        </p:blipFill>
        <p:spPr>
          <a:xfrm>
            <a:off x="1051559" y="1847088"/>
            <a:ext cx="6262773" cy="36393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5313" y="457548"/>
            <a:ext cx="7772400" cy="685800"/>
          </a:xfrm>
        </p:spPr>
        <p:txBody>
          <a:bodyPr/>
          <a:lstStyle/>
          <a:p>
            <a:r>
              <a:rPr lang="en-US" dirty="0"/>
              <a:t>Immersion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760"/>
            <a:ext cx="7772400" cy="4897090"/>
          </a:xfrm>
        </p:spPr>
        <p:txBody>
          <a:bodyPr>
            <a:normAutofit/>
          </a:bodyPr>
          <a:lstStyle/>
          <a:p>
            <a:r>
              <a:rPr lang="en-US"/>
              <a:t>Immersion is a key goal of your game.</a:t>
            </a:r>
          </a:p>
          <a:p>
            <a:pPr lvl="1"/>
            <a:r>
              <a:rPr lang="en-US"/>
              <a:t>Enhanced by </a:t>
            </a:r>
            <a:r>
              <a:rPr lang="en-US">
                <a:solidFill>
                  <a:srgbClr val="FFFF00"/>
                </a:solidFill>
              </a:rPr>
              <a:t>cohesion</a:t>
            </a:r>
            <a:r>
              <a:rPr lang="en-US"/>
              <a:t> and </a:t>
            </a:r>
            <a:r>
              <a:rPr lang="en-US">
                <a:solidFill>
                  <a:srgbClr val="FFFF00"/>
                </a:solidFill>
              </a:rPr>
              <a:t>consistency</a:t>
            </a:r>
            <a:r>
              <a:rPr lang="en-US"/>
              <a:t>.</a:t>
            </a:r>
          </a:p>
          <a:p>
            <a:pPr lvl="1"/>
            <a:r>
              <a:rPr lang="en-US"/>
              <a:t>Disrupted by </a:t>
            </a:r>
            <a:r>
              <a:rPr lang="en-US">
                <a:solidFill>
                  <a:srgbClr val="FFFF00"/>
                </a:solidFill>
              </a:rPr>
              <a:t>distractions</a:t>
            </a:r>
            <a:r>
              <a:rPr lang="en-US"/>
              <a:t> and </a:t>
            </a:r>
            <a:r>
              <a:rPr lang="en-US">
                <a:solidFill>
                  <a:srgbClr val="FFFF00"/>
                </a:solidFill>
              </a:rPr>
              <a:t>glitches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713"/>
            <a:ext cx="7772400" cy="685800"/>
          </a:xfrm>
        </p:spPr>
        <p:txBody>
          <a:bodyPr/>
          <a:lstStyle/>
          <a:p>
            <a:r>
              <a:rPr lang="en-US"/>
              <a:t>Some notes on immersion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760"/>
            <a:ext cx="7936396" cy="4897090"/>
          </a:xfrm>
        </p:spPr>
        <p:txBody>
          <a:bodyPr>
            <a:normAutofit/>
          </a:bodyPr>
          <a:lstStyle/>
          <a:p>
            <a:r>
              <a:rPr lang="en-US" dirty="0"/>
              <a:t>Immersion ≠ Realism</a:t>
            </a:r>
          </a:p>
          <a:p>
            <a:pPr lvl="1"/>
            <a:r>
              <a:rPr lang="en-US" dirty="0"/>
              <a:t>Need aspects of both realism and “unrealism”</a:t>
            </a:r>
          </a:p>
          <a:p>
            <a:pPr lvl="1"/>
            <a:r>
              <a:rPr lang="en-US" dirty="0"/>
              <a:t>“Unrealism” allows players to interact with a consistent imagined world.</a:t>
            </a:r>
          </a:p>
          <a:p>
            <a:r>
              <a:rPr lang="en-US" dirty="0"/>
              <a:t>Achieving immersion: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Consistency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Agency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Freedom</a:t>
            </a:r>
          </a:p>
          <a:p>
            <a:pPr lvl="1"/>
            <a:r>
              <a:rPr lang="en-US" dirty="0"/>
              <a:t>Customization </a:t>
            </a:r>
          </a:p>
          <a:p>
            <a:pPr lvl="2"/>
            <a:r>
              <a:rPr lang="en-US" dirty="0"/>
              <a:t>e.g. Sims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E212-ACFB-4B18-93FD-0139134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Aesthetic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5105-2B51-49B9-A1C7-E8F2B678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6" y="1544418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Environment, object and character art should complement the gameplay.</a:t>
            </a:r>
          </a:p>
          <a:p>
            <a:pPr lvl="1"/>
            <a:r>
              <a:rPr lang="en-CA" dirty="0"/>
              <a:t>Once gameplay					 and levels are						 settled, aesthetic					 elements can						 make all the					 difference</a:t>
            </a:r>
          </a:p>
          <a:p>
            <a:r>
              <a:rPr lang="en-CA" dirty="0"/>
              <a:t>Music &amp; sound						 are is vital and						 should be integrated early.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21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Games Live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5039E-1FDD-8CFA-E3D9-267BC47C5B90}"/>
              </a:ext>
            </a:extLst>
          </p:cNvPr>
          <p:cNvSpPr/>
          <p:nvPr/>
        </p:nvSpPr>
        <p:spPr>
          <a:xfrm>
            <a:off x="2404872" y="1956816"/>
            <a:ext cx="4727448" cy="38404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9C84-05CD-2B83-743C-86BD3B04786E}"/>
              </a:ext>
            </a:extLst>
          </p:cNvPr>
          <p:cNvSpPr txBox="1"/>
          <p:nvPr/>
        </p:nvSpPr>
        <p:spPr>
          <a:xfrm>
            <a:off x="3465576" y="2624328"/>
            <a:ext cx="2194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ierstadt" panose="020B0004020202020204" pitchFamily="34" charset="0"/>
              </a:rPr>
              <a:t>Insert video clip from: https://www.videogameslive.com/media/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Stimulation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2776"/>
            <a:ext cx="77724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Stimulation is the most obvious game component for most people.</a:t>
            </a:r>
          </a:p>
          <a:p>
            <a:pPr lvl="1"/>
            <a:r>
              <a:rPr lang="en-US" dirty="0"/>
              <a:t>However, people often misunderstand “stimulation” to mean the selling features of most action movies.</a:t>
            </a:r>
          </a:p>
          <a:p>
            <a:r>
              <a:rPr lang="en-US" dirty="0"/>
              <a:t>Stimulations is a more general term, connected to the senses: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Sound effects</a:t>
            </a:r>
          </a:p>
          <a:p>
            <a:pPr lvl="1"/>
            <a:r>
              <a:rPr lang="en-US" dirty="0"/>
              <a:t>Responsive environment</a:t>
            </a:r>
          </a:p>
          <a:p>
            <a:pPr lvl="1"/>
            <a:r>
              <a:rPr lang="en-US" dirty="0"/>
              <a:t>Non-trivial death</a:t>
            </a:r>
          </a:p>
          <a:p>
            <a:pPr lvl="2"/>
            <a:r>
              <a:rPr lang="en-US" dirty="0"/>
              <a:t>Visual markers, rituals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6511-DA4A-442C-A924-DE6E4887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Objectives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FDB1-44F6-4C96-B07B-B5D788BD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859216" cy="4572000"/>
          </a:xfrm>
        </p:spPr>
        <p:txBody>
          <a:bodyPr/>
          <a:lstStyle/>
          <a:p>
            <a:r>
              <a:rPr lang="en-CA" dirty="0"/>
              <a:t>Learn to identify what makes			   a game fun for your audience.</a:t>
            </a:r>
          </a:p>
          <a:p>
            <a:pPr lvl="1"/>
            <a:r>
              <a:rPr lang="en-CA" dirty="0"/>
              <a:t>Also, what can make it less			 enjoyable for certain players.</a:t>
            </a:r>
          </a:p>
          <a:p>
            <a:r>
              <a:rPr lang="en-CA" dirty="0"/>
              <a:t>Add layers of fun to enhance			 the core game experience.</a:t>
            </a:r>
          </a:p>
        </p:txBody>
      </p:sp>
    </p:spTree>
    <p:extLst>
      <p:ext uri="{BB962C8B-B14F-4D97-AF65-F5344CB8AC3E}">
        <p14:creationId xmlns:p14="http://schemas.microsoft.com/office/powerpoint/2010/main" val="50213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Stimulation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12776"/>
            <a:ext cx="7772400" cy="4572000"/>
          </a:xfrm>
        </p:spPr>
        <p:txBody>
          <a:bodyPr>
            <a:normAutofit/>
          </a:bodyPr>
          <a:lstStyle/>
          <a:p>
            <a:r>
              <a:rPr lang="en-US"/>
              <a:t>Other aspects of stimulation: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Physiological arousal</a:t>
            </a:r>
          </a:p>
          <a:p>
            <a:pPr lvl="2"/>
            <a:r>
              <a:rPr lang="en-US"/>
              <a:t>Adrenaline</a:t>
            </a:r>
          </a:p>
          <a:p>
            <a:pPr lvl="3"/>
            <a:r>
              <a:rPr lang="en-US" err="1"/>
              <a:t>Capilano</a:t>
            </a:r>
            <a:r>
              <a:rPr lang="en-US"/>
              <a:t> bridge study.</a:t>
            </a:r>
          </a:p>
          <a:p>
            <a:pPr lvl="2"/>
            <a:r>
              <a:rPr lang="en-US"/>
              <a:t>Physical activity</a:t>
            </a:r>
          </a:p>
          <a:p>
            <a:pPr lvl="3"/>
            <a:r>
              <a:rPr lang="en-US"/>
              <a:t>DDR, </a:t>
            </a:r>
            <a:r>
              <a:rPr lang="en-US" err="1"/>
              <a:t>Kinect</a:t>
            </a:r>
            <a:r>
              <a:rPr lang="en-US"/>
              <a:t> games.</a:t>
            </a:r>
          </a:p>
          <a:p>
            <a:pPr lvl="2"/>
            <a:r>
              <a:rPr lang="en-US" err="1"/>
              <a:t>Humour</a:t>
            </a:r>
            <a:endParaRPr lang="en-US"/>
          </a:p>
          <a:p>
            <a:pPr lvl="3"/>
            <a:r>
              <a:rPr lang="en-US"/>
              <a:t>Makes games “stickier”.</a:t>
            </a:r>
          </a:p>
          <a:p>
            <a:pPr lvl="2"/>
            <a:r>
              <a:rPr lang="en-US"/>
              <a:t>Emotional response</a:t>
            </a:r>
          </a:p>
          <a:p>
            <a:pPr lvl="3"/>
            <a:r>
              <a:rPr lang="en-US"/>
              <a:t>Fear, social stimuli.</a:t>
            </a:r>
          </a:p>
          <a:p>
            <a:pPr lvl="1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243D78-9133-94EA-5D3E-B2D05E9D6730}"/>
              </a:ext>
            </a:extLst>
          </p:cNvPr>
          <p:cNvSpPr/>
          <p:nvPr/>
        </p:nvSpPr>
        <p:spPr>
          <a:xfrm>
            <a:off x="5102352" y="2459736"/>
            <a:ext cx="3425624" cy="330098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9BE55-CB3C-C3AA-D9FB-14CB3B1FACC4}"/>
              </a:ext>
            </a:extLst>
          </p:cNvPr>
          <p:cNvSpPr txBox="1"/>
          <p:nvPr/>
        </p:nvSpPr>
        <p:spPr>
          <a:xfrm>
            <a:off x="5465560" y="2860134"/>
            <a:ext cx="2855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ierstadt" panose="020B0004020202020204" pitchFamily="34" charset="0"/>
              </a:rPr>
              <a:t>Insert GIF from: https://en.wikipedia.org/wiki/Dance_Dance_Revolution#/media/File:Dance_Dance_Revolution_Extreme_arcade_machine_left_side_stage.png</a:t>
            </a:r>
          </a:p>
          <a:p>
            <a:endParaRPr lang="en-US" dirty="0">
              <a:latin typeface="Bierstadt" panose="020B00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1148-147B-EC3B-5511-F36C01CF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0429-7A0C-5C80-A049-FC1AC542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Psychology Examples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89FA-0062-0E6A-E2EA-4BCAB39D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21296"/>
            <a:ext cx="8064896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Capilano Suspension				 Bridge Study</a:t>
            </a:r>
          </a:p>
          <a:p>
            <a:pPr lvl="1"/>
            <a:r>
              <a:rPr lang="en-US" dirty="0"/>
              <a:t>Illustrates “misattribution				     of arousal”.</a:t>
            </a:r>
          </a:p>
          <a:p>
            <a:pPr lvl="1"/>
            <a:r>
              <a:rPr lang="en-US" dirty="0"/>
              <a:t>Subjects were interviewed				     on the Capilano bridge, or				    on a different bridge that was much more sturdy.</a:t>
            </a:r>
          </a:p>
          <a:p>
            <a:pPr lvl="1"/>
            <a:r>
              <a:rPr lang="en-US" dirty="0"/>
              <a:t>Results show that participants attributed state of arousal to interviewer, not their location.</a:t>
            </a:r>
          </a:p>
          <a:p>
            <a:pPr lvl="1"/>
            <a:r>
              <a:rPr lang="en-US" dirty="0"/>
              <a:t>Principle can be extended to active games as well.</a:t>
            </a:r>
            <a:endParaRPr lang="en-CA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873B002-02D8-356C-7E8B-41141DFA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59" y="1682496"/>
            <a:ext cx="3431613" cy="19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7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Rewards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09730"/>
            <a:ext cx="7772400" cy="40835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Rewards reinforce behavior				 and add gameplay elements.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Challenge + Rewards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Addiction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As with the other game elements, rewards can take many forms: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3098" y="4256585"/>
            <a:ext cx="2664296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99FF"/>
                </a:solidFill>
                <a:latin typeface="+mn-lt"/>
              </a:rPr>
              <a:t>  Items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Loot/money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Weapons, items &amp; upgrades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</a:t>
            </a:r>
            <a:r>
              <a:rPr lang="en-US" sz="2000" err="1">
                <a:latin typeface="+mn-lt"/>
              </a:rPr>
              <a:t>Unlockables</a:t>
            </a:r>
            <a:r>
              <a:rPr lang="en-US" sz="2000">
                <a:latin typeface="+mn-lt"/>
              </a:rPr>
              <a:t> &amp; codes</a:t>
            </a:r>
          </a:p>
          <a:p>
            <a:pPr>
              <a:buFont typeface="Arial" pitchFamily="34" charset="0"/>
              <a:buChar char="•"/>
            </a:pPr>
            <a:endParaRPr lang="en-CA" sz="20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6341" y="4256585"/>
            <a:ext cx="3295389" cy="2219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99FF"/>
                </a:solidFill>
                <a:latin typeface="+mn-lt"/>
              </a:rPr>
              <a:t>  Positive reinforcement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Points/score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Achievements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Leveling up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Intrinsic motivation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Beating bosses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>
                <a:latin typeface="+mn-lt"/>
              </a:rPr>
              <a:t> </a:t>
            </a:r>
            <a:r>
              <a:rPr lang="en-US" sz="2000">
                <a:solidFill>
                  <a:srgbClr val="FFFF00"/>
                </a:solidFill>
                <a:latin typeface="+mn-lt"/>
              </a:rPr>
              <a:t>Social rewards</a:t>
            </a:r>
          </a:p>
          <a:p>
            <a:pPr>
              <a:buFont typeface="Arial" pitchFamily="34" charset="0"/>
              <a:buChar char="•"/>
            </a:pPr>
            <a:endParaRPr lang="en-CA" sz="180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810" y="4256585"/>
            <a:ext cx="2736304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99FF"/>
                </a:solidFill>
                <a:latin typeface="+mn-lt"/>
              </a:rPr>
              <a:t>  Sensory content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“Dings”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Musical fanfare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Cutscenes &amp; animations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Advancing storyline</a:t>
            </a:r>
          </a:p>
          <a:p>
            <a:pPr>
              <a:buFont typeface="Arial" pitchFamily="34" charset="0"/>
              <a:buChar char="•"/>
            </a:pP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7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F643-68F9-27AF-411F-14C86DB9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6F5E-6D54-947D-76CA-40819B18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Psychology Examples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A0F0-F273-657A-920D-38A3B52CD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4784"/>
            <a:ext cx="444968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Variable Ratio Schedule </a:t>
            </a:r>
            <a:r>
              <a:rPr lang="en-US" dirty="0"/>
              <a:t>(B.F. Skinner)</a:t>
            </a:r>
          </a:p>
          <a:p>
            <a:pPr lvl="1"/>
            <a:r>
              <a:rPr lang="en-US" dirty="0"/>
              <a:t>Skinner associated positive and negative reinforcement with various actions (operant vs classical conditioning).</a:t>
            </a:r>
          </a:p>
          <a:p>
            <a:pPr lvl="2"/>
            <a:r>
              <a:rPr lang="en-US" dirty="0"/>
              <a:t>Food pellets for mice that press a lever.</a:t>
            </a:r>
          </a:p>
          <a:p>
            <a:pPr lvl="1"/>
            <a:r>
              <a:rPr lang="en-US" dirty="0"/>
              <a:t>What was the effect of making the reward come less regularly?</a:t>
            </a:r>
          </a:p>
          <a:p>
            <a:pPr lvl="1"/>
            <a:r>
              <a:rPr lang="en-US" dirty="0"/>
              <a:t>How does that apply to games?</a:t>
            </a:r>
            <a:endParaRPr lang="en-CA" dirty="0"/>
          </a:p>
        </p:txBody>
      </p:sp>
      <p:pic>
        <p:nvPicPr>
          <p:cNvPr id="6" name="Picture 5" descr="A rat in a small wooden house&#10;&#10;Description automatically generated">
            <a:extLst>
              <a:ext uri="{FF2B5EF4-FFF2-40B4-BE49-F238E27FC236}">
                <a16:creationId xmlns:a16="http://schemas.microsoft.com/office/drawing/2014/main" id="{EE3D7912-4416-BC29-6ACE-1DFC07B1A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r="22400"/>
          <a:stretch/>
        </p:blipFill>
        <p:spPr>
          <a:xfrm>
            <a:off x="5923316" y="2274597"/>
            <a:ext cx="2388579" cy="29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2BEA4-93E8-E7E4-3D28-12CC8CE0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0BD7-A119-518D-3DBD-0C4E6A14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Psychology Principles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A23D-C401-3850-77A0-04B0BC26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93304"/>
            <a:ext cx="4881736" cy="4572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Classical conditioning </a:t>
            </a:r>
            <a:r>
              <a:rPr lang="en-US"/>
              <a:t>(Pavlov)</a:t>
            </a:r>
          </a:p>
          <a:p>
            <a:pPr lvl="1"/>
            <a:r>
              <a:rPr lang="en-US"/>
              <a:t>Pairing two stimuli together, one of which generates a particular response.</a:t>
            </a:r>
          </a:p>
          <a:p>
            <a:pPr lvl="1"/>
            <a:r>
              <a:rPr lang="en-US" u="sng"/>
              <a:t>Result:</a:t>
            </a:r>
            <a:r>
              <a:rPr lang="en-US"/>
              <a:t> Both stimuli generate the given response.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B2C4B6-755F-0246-364D-C99C7665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22" y="2002536"/>
            <a:ext cx="2611526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93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6D793-4A69-DA06-4424-5E77981A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4531-1403-25CF-D1E9-35FC8DA1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Psychology 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17D4-2260-FD54-D4CE-EFB9D62C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84784"/>
            <a:ext cx="8064896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An understanding of basic psychology can go a long way toward making people play/enjoy your game.</a:t>
            </a:r>
          </a:p>
          <a:p>
            <a:pPr lvl="3"/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Example: social psychology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Halo Effect</a:t>
            </a:r>
          </a:p>
          <a:p>
            <a:pPr lvl="2"/>
            <a:r>
              <a:rPr lang="en-US" dirty="0"/>
              <a:t>General evaluations of a person lead us to assume things about their other characteristics.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Social Identity Theory</a:t>
            </a:r>
          </a:p>
          <a:p>
            <a:pPr lvl="2"/>
            <a:r>
              <a:rPr lang="en-US" dirty="0"/>
              <a:t>Players will want to form groups and </a:t>
            </a:r>
            <a:r>
              <a:rPr lang="en-US" dirty="0" err="1"/>
              <a:t>indentify</a:t>
            </a:r>
            <a:r>
              <a:rPr lang="en-US" dirty="0"/>
              <a:t> similar players in multiplayer situations.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Conformity Bias</a:t>
            </a:r>
          </a:p>
          <a:p>
            <a:pPr lvl="2"/>
            <a:r>
              <a:rPr lang="en-US" dirty="0"/>
              <a:t>People tend to go along with the group, even when the group is wrong.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0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A4D4-8149-9185-6114-1157249F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Attention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B297-5BF9-5EB2-3E4A-5087592E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484784"/>
            <a:ext cx="8120269" cy="45720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When combined properly (communication + challenge + stimulation), the resulting game creates a compelling experience that players have difficulty disengaging from.</a:t>
            </a:r>
          </a:p>
          <a:p>
            <a:r>
              <a:rPr lang="en-CA" dirty="0"/>
              <a:t>High immersion and long gameplay are key indicators of enjoyment for your games: </a:t>
            </a:r>
          </a:p>
          <a:p>
            <a:pPr lvl="1"/>
            <a:r>
              <a:rPr lang="en-CA" dirty="0"/>
              <a:t>Players feel compelled to go further into your game,</a:t>
            </a:r>
          </a:p>
          <a:p>
            <a:pPr lvl="1"/>
            <a:r>
              <a:rPr lang="en-CA" dirty="0"/>
              <a:t>There is a physical and mental impact on the player,</a:t>
            </a:r>
          </a:p>
          <a:p>
            <a:pPr lvl="1"/>
            <a:r>
              <a:rPr lang="en-CA" dirty="0"/>
              <a:t>At its peak, there’s a sense of withdrawal and longing that comes from putting it down.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28DF2-5D15-6A2C-5629-8340E28E90DA}"/>
              </a:ext>
            </a:extLst>
          </p:cNvPr>
          <p:cNvSpPr txBox="1"/>
          <p:nvPr/>
        </p:nvSpPr>
        <p:spPr>
          <a:xfrm>
            <a:off x="665921" y="6227646"/>
            <a:ext cx="7140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Licensed by the University of Toronto Embedded Ethics Education Initiative and Steve Engels under the Attribution-</a:t>
            </a:r>
            <a:r>
              <a:rPr lang="en-C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NonCommercial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CA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ShareAlike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International license.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 mechanics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0040" y="161092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Game mechanics </a:t>
            </a:r>
            <a:r>
              <a:rPr lang="en-US" dirty="0"/>
              <a:t>refer to				 the fundamental elements			 of your game that you use				 to engage your player.</a:t>
            </a:r>
          </a:p>
          <a:p>
            <a:r>
              <a:rPr lang="en-US" dirty="0">
                <a:solidFill>
                  <a:srgbClr val="FFFF00"/>
                </a:solidFill>
              </a:rPr>
              <a:t>Gameplay</a:t>
            </a:r>
            <a:r>
              <a:rPr lang="en-US" dirty="0"/>
              <a:t> usually refers to the experience that you want your player to have, and employs game mechanics in order to achieve those goals.</a:t>
            </a:r>
          </a:p>
          <a:p>
            <a:r>
              <a:rPr lang="en-US" dirty="0"/>
              <a:t>What are examples of core game mechanics?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52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9546-7E30-475D-8C5D-850D675D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512064"/>
            <a:ext cx="7961243" cy="914400"/>
          </a:xfrm>
        </p:spPr>
        <p:txBody>
          <a:bodyPr/>
          <a:lstStyle/>
          <a:p>
            <a:r>
              <a:rPr lang="en-CA" dirty="0"/>
              <a:t>Final Ludology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319B-0501-42AE-9BD2-9A497BCF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01" y="1860515"/>
            <a:ext cx="3620817" cy="4297558"/>
          </a:xfrm>
        </p:spPr>
        <p:txBody>
          <a:bodyPr>
            <a:normAutofit/>
          </a:bodyPr>
          <a:lstStyle/>
          <a:p>
            <a:r>
              <a:rPr lang="en-CA" sz="3200" dirty="0"/>
              <a:t>Communication</a:t>
            </a:r>
          </a:p>
          <a:p>
            <a:r>
              <a:rPr lang="en-CA" sz="3200" dirty="0"/>
              <a:t>Challenge</a:t>
            </a:r>
          </a:p>
          <a:p>
            <a:r>
              <a:rPr lang="en-CA" sz="3200" dirty="0"/>
              <a:t>Aesthetics</a:t>
            </a:r>
          </a:p>
          <a:p>
            <a:r>
              <a:rPr lang="en-CA" sz="3200" dirty="0"/>
              <a:t>Stimulation</a:t>
            </a:r>
          </a:p>
        </p:txBody>
      </p:sp>
    </p:spTree>
    <p:extLst>
      <p:ext uri="{BB962C8B-B14F-4D97-AF65-F5344CB8AC3E}">
        <p14:creationId xmlns:p14="http://schemas.microsoft.com/office/powerpoint/2010/main" val="8264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9D279-03C3-41FA-90B3-E9BFFDDE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to Communicate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089F8-0089-4459-89E3-FAE211C7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4783"/>
            <a:ext cx="7772400" cy="469735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Games are communicating constantly with the player.</a:t>
            </a:r>
          </a:p>
          <a:p>
            <a:pPr lvl="1"/>
            <a:r>
              <a:rPr lang="en-CA" dirty="0"/>
              <a:t>(avoiding text, unless absolutely necessary)</a:t>
            </a:r>
          </a:p>
          <a:p>
            <a:r>
              <a:rPr lang="en-CA" dirty="0"/>
              <a:t>What needs to be communicated?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What is the player is meant to do.</a:t>
            </a:r>
          </a:p>
          <a:p>
            <a:pPr lvl="2"/>
            <a:r>
              <a:rPr lang="en-CA" dirty="0"/>
              <a:t>Goals, subgoals, motivation.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How is the player should do it.</a:t>
            </a:r>
          </a:p>
          <a:p>
            <a:pPr lvl="2"/>
            <a:r>
              <a:rPr lang="en-CA" dirty="0"/>
              <a:t>Controls, actions, strategies.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Is the player doing well?</a:t>
            </a:r>
          </a:p>
          <a:p>
            <a:pPr lvl="2"/>
            <a:r>
              <a:rPr lang="en-CA" dirty="0"/>
              <a:t>Rewards, feedback.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49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8147"/>
            <a:ext cx="7940842" cy="914400"/>
          </a:xfrm>
        </p:spPr>
        <p:txBody>
          <a:bodyPr/>
          <a:lstStyle/>
          <a:p>
            <a:r>
              <a:rPr lang="en-US" dirty="0"/>
              <a:t>Understanding the Player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i="1" dirty="0">
                <a:solidFill>
                  <a:srgbClr val="FFFF00"/>
                </a:solidFill>
              </a:rPr>
              <a:t>My game is communicating fine already</a:t>
            </a:r>
            <a:r>
              <a:rPr lang="en-US" dirty="0">
                <a:solidFill>
                  <a:srgbClr val="FFFF00"/>
                </a:solidFill>
              </a:rPr>
              <a:t>”</a:t>
            </a:r>
          </a:p>
          <a:p>
            <a:pPr lvl="1"/>
            <a:r>
              <a:rPr lang="en-US" dirty="0"/>
              <a:t>If you’re sure, your </a:t>
            </a:r>
            <a:r>
              <a:rPr lang="en-US" dirty="0" err="1"/>
              <a:t>playtesters</a:t>
            </a:r>
            <a:r>
              <a:rPr lang="en-US" dirty="0"/>
              <a:t> will verify this.</a:t>
            </a:r>
          </a:p>
          <a:p>
            <a:r>
              <a:rPr lang="en-US" dirty="0"/>
              <a:t>As a developer though, you know your game far better than your players.</a:t>
            </a:r>
          </a:p>
          <a:p>
            <a:r>
              <a:rPr lang="en-US" dirty="0"/>
              <a:t>What’s the best 					 way to teach your					 player what you					 know about the					 game? </a:t>
            </a:r>
          </a:p>
        </p:txBody>
      </p:sp>
    </p:spTree>
    <p:extLst>
      <p:ext uri="{BB962C8B-B14F-4D97-AF65-F5344CB8AC3E}">
        <p14:creationId xmlns:p14="http://schemas.microsoft.com/office/powerpoint/2010/main" val="2786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682C86C5-5597-DBA1-ED66-0244B2420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" y="933784"/>
            <a:ext cx="8331315" cy="5207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2227-FDB7-4522-808E-A2F0C4ED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player needs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FCE6-B67B-4EB2-B389-FD8B4237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rgbClr val="FFFF00"/>
                </a:solidFill>
              </a:rPr>
              <a:t>Revisit level design principles.</a:t>
            </a:r>
          </a:p>
          <a:p>
            <a:pPr lvl="1"/>
            <a:r>
              <a:rPr lang="en-CA" dirty="0"/>
              <a:t>Draw attention to key parts of your level through light, contrast, camera angle, collectible objects, sound, animations, etc.</a:t>
            </a:r>
          </a:p>
          <a:p>
            <a:pPr lvl="1"/>
            <a:r>
              <a:rPr lang="en-CA" dirty="0"/>
              <a:t>Avoid text (assume that players don’t read)</a:t>
            </a:r>
          </a:p>
          <a:p>
            <a:pPr lvl="5"/>
            <a:endParaRPr lang="en-CA" dirty="0"/>
          </a:p>
          <a:p>
            <a:r>
              <a:rPr lang="en-US" dirty="0">
                <a:sym typeface="Wingdings" pitchFamily="2" charset="2"/>
              </a:rPr>
              <a:t>Q: Which approach						is the most							effective?</a:t>
            </a:r>
          </a:p>
          <a:p>
            <a:pPr lvl="6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A:  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All of  them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itchFamily="2" charset="2"/>
              </a:rPr>
              <a:t>The more cues,	the more the better.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7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20817</TotalTime>
  <Words>2150</Words>
  <Application>Microsoft Office PowerPoint</Application>
  <PresentationFormat>On-screen Show (4:3)</PresentationFormat>
  <Paragraphs>257</Paragraphs>
  <Slides>36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Bierstadt</vt:lpstr>
      <vt:lpstr>Calibri</vt:lpstr>
      <vt:lpstr>Consolas</vt:lpstr>
      <vt:lpstr>Corbel</vt:lpstr>
      <vt:lpstr>plusjakartasans</vt:lpstr>
      <vt:lpstr>Tahoma</vt:lpstr>
      <vt:lpstr>Times New Roman</vt:lpstr>
      <vt:lpstr>Wingdings</vt:lpstr>
      <vt:lpstr>Wingdings 2</vt:lpstr>
      <vt:lpstr>Wingdings 3</vt:lpstr>
      <vt:lpstr>Metro</vt:lpstr>
      <vt:lpstr>Ludology</vt:lpstr>
      <vt:lpstr>Ludology: The psychology of fun</vt:lpstr>
      <vt:lpstr>Objectives For Today</vt:lpstr>
      <vt:lpstr>Game mechanics</vt:lpstr>
      <vt:lpstr>Final Ludology Considerations</vt:lpstr>
      <vt:lpstr>Learning to Communicate</vt:lpstr>
      <vt:lpstr>Understanding the Player</vt:lpstr>
      <vt:lpstr>PowerPoint Presentation</vt:lpstr>
      <vt:lpstr>What the player needs to do</vt:lpstr>
      <vt:lpstr>What can the player do?</vt:lpstr>
      <vt:lpstr>Case Study: Shadow of the Tomb Raider</vt:lpstr>
      <vt:lpstr>Progress &amp; Feedback</vt:lpstr>
      <vt:lpstr>Challenge</vt:lpstr>
      <vt:lpstr>Achieving optimal challenge</vt:lpstr>
      <vt:lpstr>Adding Challenge</vt:lpstr>
      <vt:lpstr>Psychology Examples</vt:lpstr>
      <vt:lpstr>Scaling the challenge</vt:lpstr>
      <vt:lpstr>Challenge in different forms</vt:lpstr>
      <vt:lpstr>Example: Warcraft 3</vt:lpstr>
      <vt:lpstr>Example: Defenders of Ardania</vt:lpstr>
      <vt:lpstr>Striking a Balance</vt:lpstr>
      <vt:lpstr>Playtesting, again</vt:lpstr>
      <vt:lpstr>Example: Portal dev clip 1</vt:lpstr>
      <vt:lpstr>Polish + Aesthetics</vt:lpstr>
      <vt:lpstr>Immersion</vt:lpstr>
      <vt:lpstr>Some notes on immersion</vt:lpstr>
      <vt:lpstr>Aesthetic elements</vt:lpstr>
      <vt:lpstr>Video Games Live</vt:lpstr>
      <vt:lpstr>Stimulation</vt:lpstr>
      <vt:lpstr>Stimulation</vt:lpstr>
      <vt:lpstr>Psychology Examples</vt:lpstr>
      <vt:lpstr>Rewards</vt:lpstr>
      <vt:lpstr>Psychology Examples</vt:lpstr>
      <vt:lpstr>Psychology Principles</vt:lpstr>
      <vt:lpstr>More Psychology Examples</vt:lpstr>
      <vt:lpstr>The Attention Economy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CSC384: Intro to Artificial Intelligence</dc:title>
  <dc:creator>Steve Engels</dc:creator>
  <cp:lastModifiedBy>Steven Coyne</cp:lastModifiedBy>
  <cp:revision>14</cp:revision>
  <cp:lastPrinted>2023-01-17T16:52:21Z</cp:lastPrinted>
  <dcterms:created xsi:type="dcterms:W3CDTF">2005-09-13T22:13:27Z</dcterms:created>
  <dcterms:modified xsi:type="dcterms:W3CDTF">2024-03-22T12:36:22Z</dcterms:modified>
</cp:coreProperties>
</file>